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90" r:id="rId4"/>
    <p:sldId id="314" r:id="rId5"/>
    <p:sldId id="307" r:id="rId6"/>
    <p:sldId id="308" r:id="rId7"/>
    <p:sldId id="309" r:id="rId8"/>
    <p:sldId id="310" r:id="rId9"/>
    <p:sldId id="311" r:id="rId10"/>
    <p:sldId id="303" r:id="rId11"/>
    <p:sldId id="295" r:id="rId12"/>
    <p:sldId id="312" r:id="rId13"/>
    <p:sldId id="313" r:id="rId14"/>
    <p:sldId id="315" r:id="rId15"/>
    <p:sldId id="316" r:id="rId16"/>
    <p:sldId id="269" r:id="rId17"/>
    <p:sldId id="270" r:id="rId18"/>
    <p:sldId id="287" r:id="rId19"/>
    <p:sldId id="292" r:id="rId20"/>
    <p:sldId id="288" r:id="rId21"/>
    <p:sldId id="289" r:id="rId22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6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556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44408-E2C2-4FE9-B600-6F45CE611C25}" type="datetimeFigureOut">
              <a:rPr lang="pt-BR" smtClean="0"/>
              <a:t>07/01/2018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5ADA1-D85F-4D88-BB14-F0985070AF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9551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A37E8-67AA-47AC-A10C-5D7B12DA7DC7}" type="datetimeFigureOut">
              <a:rPr lang="pt-BR" smtClean="0"/>
              <a:pPr/>
              <a:t>07/01/2018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32B4B-31DA-4A37-8D07-40F7B5A13B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3568" y="1131590"/>
            <a:ext cx="7772400" cy="1440160"/>
          </a:xfrm>
        </p:spPr>
        <p:txBody>
          <a:bodyPr>
            <a:noAutofit/>
          </a:bodyPr>
          <a:lstStyle>
            <a:lvl1pPr>
              <a:defRPr sz="4800">
                <a:latin typeface="Prototype" pitchFamily="2" charset="0"/>
                <a:cs typeface="Prototype" pitchFamily="2" charset="0"/>
              </a:defRPr>
            </a:lvl1pPr>
          </a:lstStyle>
          <a:p>
            <a:r>
              <a:rPr lang="pt-BR" dirty="0"/>
              <a:t>INTRODUÇÃO AO R E </a:t>
            </a:r>
            <a:br>
              <a:rPr lang="pt-BR" dirty="0"/>
            </a:br>
            <a:r>
              <a:rPr lang="pt-BR" dirty="0"/>
              <a:t>ESTATÍSTICA BÁSICA: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499742"/>
            <a:ext cx="6400800" cy="720080"/>
          </a:xfrm>
        </p:spPr>
        <p:txBody>
          <a:bodyPr>
            <a:noAutofit/>
          </a:bodyPr>
          <a:lstStyle>
            <a:lvl1pPr marL="0" indent="0" algn="ctr">
              <a:buNone/>
              <a:defRPr sz="4800">
                <a:solidFill>
                  <a:srgbClr val="FFCC00"/>
                </a:solidFill>
                <a:latin typeface="Prototype" pitchFamily="2" charset="0"/>
                <a:cs typeface="Prototyp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AULA 1</a:t>
            </a:r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10" hasCustomPrompt="1"/>
          </p:nvPr>
        </p:nvSpPr>
        <p:spPr>
          <a:xfrm>
            <a:off x="2411760" y="4155927"/>
            <a:ext cx="4320480" cy="360039"/>
          </a:xfrm>
        </p:spPr>
        <p:txBody>
          <a:bodyPr>
            <a:noAutofit/>
          </a:bodyPr>
          <a:lstStyle>
            <a:lvl1pPr algn="ctr">
              <a:defRPr sz="1800">
                <a:latin typeface="Prototype" pitchFamily="2" charset="0"/>
                <a:cs typeface="Prototype" pitchFamily="2" charset="0"/>
              </a:defRPr>
            </a:lvl1pPr>
          </a:lstStyle>
          <a:p>
            <a:pPr lvl="0"/>
            <a:r>
              <a:rPr lang="pt-BR" dirty="0"/>
              <a:t>LUIS ANUNCIAÇÃO (PUC-RIO)</a:t>
            </a:r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4515966"/>
            <a:ext cx="2880320" cy="288032"/>
          </a:xfrm>
        </p:spPr>
        <p:txBody>
          <a:bodyPr>
            <a:noAutofit/>
          </a:bodyPr>
          <a:lstStyle>
            <a:lvl1pPr algn="ctr">
              <a:defRPr sz="1800"/>
            </a:lvl1pPr>
          </a:lstStyle>
          <a:p>
            <a:pPr lvl="0"/>
            <a:r>
              <a:rPr lang="pt-BR" dirty="0"/>
              <a:t>anovabr.com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539552" y="1635646"/>
            <a:ext cx="7992888" cy="1584176"/>
          </a:xfrm>
        </p:spPr>
        <p:txBody>
          <a:bodyPr>
            <a:noAutofit/>
          </a:bodyPr>
          <a:lstStyle>
            <a:lvl1pPr marL="0" indent="0" algn="ctr">
              <a:buNone/>
              <a:defRPr sz="11500" b="0">
                <a:solidFill>
                  <a:srgbClr val="FFCC00"/>
                </a:solidFill>
                <a:latin typeface="Prototype" pitchFamily="2" charset="0"/>
                <a:cs typeface="Prototyp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REVISÃO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433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>
                <a:latin typeface="Prototype" pitchFamily="2" charset="0"/>
                <a:cs typeface="Prototype" pitchFamily="2" charset="0"/>
              </a:defRPr>
            </a:lvl1pPr>
          </a:lstStyle>
          <a:p>
            <a:r>
              <a:rPr lang="pt-BR" dirty="0"/>
              <a:t>ESTRUTURA DE AULAS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57200" y="1200150"/>
            <a:ext cx="8229600" cy="3747864"/>
          </a:xfrm>
        </p:spPr>
        <p:txBody>
          <a:bodyPr>
            <a:normAutofit/>
          </a:bodyPr>
          <a:lstStyle>
            <a:lvl1pPr>
              <a:buNone/>
              <a:defRPr sz="2800">
                <a:latin typeface="NewsGoth BT" pitchFamily="34" charset="0"/>
              </a:defRPr>
            </a:lvl1pPr>
            <a:lvl2pPr>
              <a:defRPr>
                <a:latin typeface="NewsGoth BT" pitchFamily="34" charset="0"/>
              </a:defRPr>
            </a:lvl2pPr>
            <a:lvl3pPr>
              <a:defRPr>
                <a:latin typeface="NewsGoth BT" pitchFamily="34" charset="0"/>
              </a:defRPr>
            </a:lvl3pPr>
            <a:lvl4pPr>
              <a:defRPr>
                <a:latin typeface="NewsGoth BT" pitchFamily="34" charset="0"/>
              </a:defRPr>
            </a:lvl4pPr>
            <a:lvl5pPr>
              <a:buNone/>
              <a:defRPr>
                <a:latin typeface="NewsGoth BT" pitchFamily="34" charset="0"/>
              </a:defRPr>
            </a:lvl5pPr>
          </a:lstStyle>
          <a:p>
            <a:pPr lvl="0"/>
            <a:r>
              <a:rPr lang="pt-BR" dirty="0"/>
              <a:t>1. (O CURSO)</a:t>
            </a:r>
          </a:p>
          <a:p>
            <a:pPr lvl="0"/>
            <a:r>
              <a:rPr lang="pt-BR" dirty="0"/>
              <a:t>2. Agenda – Objetivos</a:t>
            </a:r>
          </a:p>
          <a:p>
            <a:pPr lvl="0"/>
            <a:r>
              <a:rPr lang="pt-BR" dirty="0"/>
              <a:t>3. Noções para aplicação</a:t>
            </a:r>
          </a:p>
          <a:p>
            <a:pPr lvl="0"/>
            <a:r>
              <a:rPr lang="pt-BR" dirty="0"/>
              <a:t>4. </a:t>
            </a:r>
            <a:r>
              <a:rPr lang="pt-BR" dirty="0" err="1"/>
              <a:t>Lab</a:t>
            </a:r>
            <a:endParaRPr lang="pt-BR" dirty="0"/>
          </a:p>
          <a:p>
            <a:pPr lvl="0"/>
            <a:r>
              <a:rPr lang="pt-BR" dirty="0"/>
              <a:t>5. Revisão</a:t>
            </a:r>
          </a:p>
        </p:txBody>
      </p:sp>
      <p:pic>
        <p:nvPicPr>
          <p:cNvPr id="1026" name="Picture 2" descr="D:\Desktop\SERVIÇOS\ANOVA\anov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731990"/>
            <a:ext cx="299740" cy="28803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>
                <a:latin typeface="Prototype" pitchFamily="2" charset="0"/>
                <a:cs typeface="Prototype" pitchFamily="2" charset="0"/>
              </a:defRPr>
            </a:lvl1pPr>
          </a:lstStyle>
          <a:p>
            <a:r>
              <a:rPr lang="pt-BR" dirty="0"/>
              <a:t>ESTRUTURA DE AULAS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57200" y="1200150"/>
            <a:ext cx="4186808" cy="3747864"/>
          </a:xfrm>
        </p:spPr>
        <p:txBody>
          <a:bodyPr>
            <a:normAutofit/>
          </a:bodyPr>
          <a:lstStyle>
            <a:lvl1pPr>
              <a:buNone/>
              <a:defRPr sz="2800">
                <a:latin typeface="NewsGoth BT" pitchFamily="34" charset="0"/>
              </a:defRPr>
            </a:lvl1pPr>
            <a:lvl2pPr>
              <a:defRPr>
                <a:latin typeface="NewsGoth BT" pitchFamily="34" charset="0"/>
              </a:defRPr>
            </a:lvl2pPr>
            <a:lvl3pPr>
              <a:defRPr>
                <a:latin typeface="NewsGoth BT" pitchFamily="34" charset="0"/>
              </a:defRPr>
            </a:lvl3pPr>
            <a:lvl4pPr>
              <a:defRPr>
                <a:latin typeface="NewsGoth BT" pitchFamily="34" charset="0"/>
              </a:defRPr>
            </a:lvl4pPr>
            <a:lvl5pPr>
              <a:buNone/>
              <a:defRPr>
                <a:latin typeface="NewsGoth BT" pitchFamily="34" charset="0"/>
              </a:defRPr>
            </a:lvl5pPr>
          </a:lstStyle>
          <a:p>
            <a:pPr lvl="0"/>
            <a:r>
              <a:rPr lang="pt-BR" dirty="0"/>
              <a:t>1. (O CURSO)</a:t>
            </a:r>
          </a:p>
          <a:p>
            <a:pPr lvl="0"/>
            <a:r>
              <a:rPr lang="pt-BR" dirty="0"/>
              <a:t>2. Agenda – Objetivos</a:t>
            </a:r>
          </a:p>
          <a:p>
            <a:pPr lvl="0"/>
            <a:r>
              <a:rPr lang="pt-BR" dirty="0"/>
              <a:t>3. Noções para aplicação</a:t>
            </a:r>
          </a:p>
          <a:p>
            <a:pPr lvl="0"/>
            <a:r>
              <a:rPr lang="pt-BR" dirty="0"/>
              <a:t>4. </a:t>
            </a:r>
            <a:r>
              <a:rPr lang="pt-BR" dirty="0" err="1"/>
              <a:t>Lab</a:t>
            </a:r>
            <a:endParaRPr lang="pt-BR" dirty="0"/>
          </a:p>
          <a:p>
            <a:pPr lvl="0"/>
            <a:r>
              <a:rPr lang="pt-BR" dirty="0"/>
              <a:t>5. Revisão</a:t>
            </a:r>
          </a:p>
        </p:txBody>
      </p:sp>
      <p:pic>
        <p:nvPicPr>
          <p:cNvPr id="1026" name="Picture 2" descr="D:\Desktop\SERVIÇOS\ANOVA\anov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731990"/>
            <a:ext cx="299740" cy="288032"/>
          </a:xfrm>
          <a:prstGeom prst="rect">
            <a:avLst/>
          </a:prstGeom>
          <a:noFill/>
        </p:spPr>
      </p:pic>
      <p:sp>
        <p:nvSpPr>
          <p:cNvPr id="5" name="Espaço Reservado para Conteúdo 2"/>
          <p:cNvSpPr>
            <a:spLocks noGrp="1"/>
          </p:cNvSpPr>
          <p:nvPr>
            <p:ph idx="10" hasCustomPrompt="1"/>
          </p:nvPr>
        </p:nvSpPr>
        <p:spPr>
          <a:xfrm>
            <a:off x="4777680" y="1200150"/>
            <a:ext cx="4186808" cy="3747864"/>
          </a:xfrm>
        </p:spPr>
        <p:txBody>
          <a:bodyPr>
            <a:normAutofit/>
          </a:bodyPr>
          <a:lstStyle>
            <a:lvl1pPr>
              <a:buNone/>
              <a:defRPr sz="2800">
                <a:latin typeface="NewsGoth BT" pitchFamily="34" charset="0"/>
              </a:defRPr>
            </a:lvl1pPr>
            <a:lvl2pPr>
              <a:defRPr>
                <a:latin typeface="NewsGoth BT" pitchFamily="34" charset="0"/>
              </a:defRPr>
            </a:lvl2pPr>
            <a:lvl3pPr>
              <a:defRPr>
                <a:latin typeface="NewsGoth BT" pitchFamily="34" charset="0"/>
              </a:defRPr>
            </a:lvl3pPr>
            <a:lvl4pPr>
              <a:defRPr>
                <a:latin typeface="NewsGoth BT" pitchFamily="34" charset="0"/>
              </a:defRPr>
            </a:lvl4pPr>
            <a:lvl5pPr>
              <a:buNone/>
              <a:defRPr>
                <a:latin typeface="NewsGoth BT" pitchFamily="34" charset="0"/>
              </a:defRPr>
            </a:lvl5pPr>
          </a:lstStyle>
          <a:p>
            <a:pPr lvl="0"/>
            <a:r>
              <a:rPr lang="pt-BR" dirty="0"/>
              <a:t>1. (O CURSO)</a:t>
            </a:r>
          </a:p>
          <a:p>
            <a:pPr lvl="0"/>
            <a:r>
              <a:rPr lang="pt-BR" dirty="0"/>
              <a:t>2. Agenda – Objetivos</a:t>
            </a:r>
          </a:p>
          <a:p>
            <a:pPr lvl="0"/>
            <a:r>
              <a:rPr lang="pt-BR" dirty="0"/>
              <a:t>3. Noções para aplicação</a:t>
            </a:r>
          </a:p>
          <a:p>
            <a:pPr lvl="0"/>
            <a:r>
              <a:rPr lang="pt-BR" dirty="0"/>
              <a:t>4. </a:t>
            </a:r>
            <a:r>
              <a:rPr lang="pt-BR" dirty="0" err="1"/>
              <a:t>Lab</a:t>
            </a:r>
            <a:endParaRPr lang="pt-BR" dirty="0"/>
          </a:p>
          <a:p>
            <a:pPr lvl="0"/>
            <a:r>
              <a:rPr lang="pt-BR" dirty="0"/>
              <a:t>5. Revisão</a:t>
            </a:r>
          </a:p>
        </p:txBody>
      </p:sp>
    </p:spTree>
    <p:extLst>
      <p:ext uri="{BB962C8B-B14F-4D97-AF65-F5344CB8AC3E}">
        <p14:creationId xmlns:p14="http://schemas.microsoft.com/office/powerpoint/2010/main" val="347323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ESTRUTURA DE AULAS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74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1. (O CURSO)</a:t>
            </a:r>
          </a:p>
          <a:p>
            <a:pPr lvl="0"/>
            <a:r>
              <a:rPr lang="pt-BR" dirty="0"/>
              <a:t>2. Agenda – Objetivos</a:t>
            </a:r>
          </a:p>
          <a:p>
            <a:pPr lvl="0"/>
            <a:r>
              <a:rPr lang="pt-BR" dirty="0"/>
              <a:t>3. Noções para aplicação</a:t>
            </a:r>
          </a:p>
          <a:p>
            <a:pPr lvl="0"/>
            <a:r>
              <a:rPr lang="pt-BR" dirty="0"/>
              <a:t>4. </a:t>
            </a:r>
            <a:r>
              <a:rPr lang="pt-BR" dirty="0" err="1"/>
              <a:t>Lab</a:t>
            </a:r>
            <a:endParaRPr lang="pt-BR" dirty="0"/>
          </a:p>
          <a:p>
            <a:pPr lvl="0"/>
            <a:r>
              <a:rPr lang="pt-BR" dirty="0"/>
              <a:t>5. Revisão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Prototype" pitchFamily="2" charset="0"/>
          <a:ea typeface="+mj-ea"/>
          <a:cs typeface="Prototype" pitchFamily="2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NewsGoth B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NewsGoth B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NewsGoth B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NewsGoth B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NewsGoth B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0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INTRODUÇÃO AO R E </a:t>
            </a:r>
            <a:br>
              <a:rPr lang="pt-BR" dirty="0"/>
            </a:br>
            <a:r>
              <a:rPr lang="pt-BR" dirty="0"/>
              <a:t>ESTATÍSTICA BÁSICA: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6 PRÁTICO:</a:t>
            </a:r>
            <a:endParaRPr lang="pt-BR" smtClean="0"/>
          </a:p>
          <a:p>
            <a:r>
              <a:rPr lang="pt-BR" smtClean="0"/>
              <a:t>REG/ LOGÍSTICA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LUIS ANUNCIAÇÃO (</a:t>
            </a:r>
            <a:r>
              <a:rPr lang="pt-BR"/>
              <a:t>PUC-RIO)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1"/>
          </p:nvPr>
        </p:nvSpPr>
        <p:spPr>
          <a:xfrm>
            <a:off x="3131840" y="4515966"/>
            <a:ext cx="2880320" cy="360040"/>
          </a:xfrm>
        </p:spPr>
        <p:txBody>
          <a:bodyPr>
            <a:normAutofit lnSpcReduction="10000"/>
          </a:bodyPr>
          <a:lstStyle/>
          <a:p>
            <a:r>
              <a:rPr lang="pt-BR"/>
              <a:t>anovabr.com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Aplicações</a:t>
            </a:r>
            <a:endParaRPr lang="pt-BR"/>
          </a:p>
        </p:txBody>
      </p:sp>
      <p:cxnSp>
        <p:nvCxnSpPr>
          <p:cNvPr id="5" name="Conector reto 4"/>
          <p:cNvCxnSpPr/>
          <p:nvPr/>
        </p:nvCxnSpPr>
        <p:spPr>
          <a:xfrm>
            <a:off x="359656" y="2787774"/>
            <a:ext cx="814724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359656" y="3435846"/>
            <a:ext cx="814724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359656" y="4155926"/>
            <a:ext cx="814724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498213" y="2787774"/>
            <a:ext cx="2116604" cy="557809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Não acidente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86245" y="3507854"/>
            <a:ext cx="1228365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Total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359656" y="2119164"/>
            <a:ext cx="814724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498213" y="2263180"/>
            <a:ext cx="2283073" cy="529209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latin typeface="Prototype" pitchFamily="2" charset="0"/>
                <a:cs typeface="Prototype" pitchFamily="2" charset="0"/>
              </a:rPr>
              <a:t>Acidente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 flipH="1">
            <a:off x="2933984" y="1419622"/>
            <a:ext cx="12501" cy="2736304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3078471" y="1483769"/>
            <a:ext cx="4764557" cy="610283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Acidente	 Não ...     Total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743199" y="2819749"/>
            <a:ext cx="616488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c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5089680" y="2820330"/>
            <a:ext cx="561525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d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5034717" y="3527150"/>
            <a:ext cx="720080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b+d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522549" y="3527150"/>
            <a:ext cx="915613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a+c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783623" y="2139702"/>
            <a:ext cx="603022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a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4842521" y="2230129"/>
            <a:ext cx="858278" cy="72352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b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6675685" y="2866841"/>
            <a:ext cx="561525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c+d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6453352" y="3611299"/>
            <a:ext cx="720080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Total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6648338" y="2247947"/>
            <a:ext cx="858278" cy="72352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a+b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1042502" y="4226897"/>
                <a:ext cx="3240361" cy="689049"/>
              </a:xfrm>
              <a:prstGeom prst="rect">
                <a:avLst/>
              </a:prstGeom>
            </p:spPr>
            <p:txBody>
              <a:bodyPr vert="horz" wrap="none" lIns="91440" tIns="45720" rIns="91440" bIns="45720" rtlCol="0">
                <a:norm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𝑆𝑒𝑛𝑠𝑖𝑏𝑖𝑙𝑖𝑑𝑎𝑑𝑒</m:t>
                      </m:r>
                      <m:r>
                        <a:rPr lang="pt-B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=</m:t>
                      </m:r>
                      <m:f>
                        <m:fPr>
                          <m:ctrlP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</m:ctrlPr>
                        </m:fPr>
                        <m:num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𝑎</m:t>
                          </m:r>
                        </m:num>
                        <m:den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𝑎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+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pt-BR" sz="1800" dirty="0" smtClean="0">
                  <a:solidFill>
                    <a:schemeClr val="tx1"/>
                  </a:solidFill>
                  <a:latin typeface="Prototype" pitchFamily="2" charset="0"/>
                  <a:cs typeface="Prototype" pitchFamily="2" charset="0"/>
                </a:endParaRPr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502" y="4226897"/>
                <a:ext cx="3240361" cy="6890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ector reto 31"/>
          <p:cNvCxnSpPr/>
          <p:nvPr/>
        </p:nvCxnSpPr>
        <p:spPr>
          <a:xfrm flipH="1">
            <a:off x="4784203" y="1486024"/>
            <a:ext cx="12501" cy="2736304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 flipH="1">
            <a:off x="6349852" y="1451597"/>
            <a:ext cx="12501" cy="2736304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aixaDeTexto 33"/>
              <p:cNvSpPr txBox="1"/>
              <p:nvPr/>
            </p:nvSpPr>
            <p:spPr>
              <a:xfrm>
                <a:off x="3898079" y="4211843"/>
                <a:ext cx="3240361" cy="689049"/>
              </a:xfrm>
              <a:prstGeom prst="rect">
                <a:avLst/>
              </a:prstGeom>
            </p:spPr>
            <p:txBody>
              <a:bodyPr vert="horz" wrap="none" lIns="91440" tIns="45720" rIns="91440" bIns="45720" rtlCol="0">
                <a:norm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𝐸𝑠𝑝𝑒𝑐𝑖𝑓𝑖𝑐𝑖𝑑𝑎𝑑𝑒</m:t>
                      </m:r>
                      <m:r>
                        <a:rPr lang="pt-B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=</m:t>
                      </m:r>
                      <m:f>
                        <m:fPr>
                          <m:ctrlP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</m:ctrlPr>
                        </m:fPr>
                        <m:num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𝑑</m:t>
                          </m:r>
                        </m:num>
                        <m:den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𝑑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+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pt-BR" sz="1800" dirty="0" smtClean="0">
                  <a:solidFill>
                    <a:schemeClr val="tx1"/>
                  </a:solidFill>
                  <a:latin typeface="Prototype" pitchFamily="2" charset="0"/>
                  <a:cs typeface="Prototype" pitchFamily="2" charset="0"/>
                </a:endParaRPr>
              </a:p>
            </p:txBody>
          </p:sp>
        </mc:Choice>
        <mc:Fallback>
          <p:sp>
            <p:nvSpPr>
              <p:cNvPr id="34" name="CaixaDeTex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079" y="4211843"/>
                <a:ext cx="3240361" cy="6890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CaixaDeTexto 34"/>
              <p:cNvSpPr txBox="1"/>
              <p:nvPr/>
            </p:nvSpPr>
            <p:spPr>
              <a:xfrm>
                <a:off x="6444207" y="4488072"/>
                <a:ext cx="3240361" cy="689049"/>
              </a:xfrm>
              <a:prstGeom prst="rect">
                <a:avLst/>
              </a:prstGeom>
            </p:spPr>
            <p:txBody>
              <a:bodyPr vert="horz" wrap="none" lIns="91440" tIns="45720" rIns="91440" bIns="45720" rtlCol="0">
                <a:norm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𝐴𝑐𝑢𝑟</m:t>
                      </m:r>
                      <m:r>
                        <a:rPr lang="pt-B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á</m:t>
                      </m:r>
                      <m:r>
                        <a:rPr lang="pt-B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𝑐𝑖𝑎</m:t>
                      </m:r>
                      <m:r>
                        <a:rPr lang="pt-B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=</m:t>
                      </m:r>
                      <m:f>
                        <m:fPr>
                          <m:ctrlP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</m:ctrlPr>
                        </m:fPr>
                        <m:num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𝑎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+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𝑑</m:t>
                          </m:r>
                        </m:num>
                        <m:den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𝑡𝑜𝑡𝑎𝑙</m:t>
                          </m:r>
                        </m:den>
                      </m:f>
                    </m:oMath>
                  </m:oMathPara>
                </a14:m>
                <a:endParaRPr lang="pt-BR" sz="1800" dirty="0" smtClean="0">
                  <a:solidFill>
                    <a:schemeClr val="tx1"/>
                  </a:solidFill>
                  <a:latin typeface="Prototype" pitchFamily="2" charset="0"/>
                  <a:cs typeface="Prototype" pitchFamily="2" charset="0"/>
                </a:endParaRPr>
              </a:p>
            </p:txBody>
          </p:sp>
        </mc:Choice>
        <mc:Fallback>
          <p:sp>
            <p:nvSpPr>
              <p:cNvPr id="35" name="CaixaDeTexto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7" y="4488072"/>
                <a:ext cx="3240361" cy="6890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/>
          <p:cNvSpPr/>
          <p:nvPr/>
        </p:nvSpPr>
        <p:spPr>
          <a:xfrm>
            <a:off x="3099183" y="1419622"/>
            <a:ext cx="1519821" cy="29523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4739032" y="1419622"/>
            <a:ext cx="1519821" cy="29523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Elipse 36"/>
          <p:cNvSpPr/>
          <p:nvPr/>
        </p:nvSpPr>
        <p:spPr>
          <a:xfrm rot="17649640">
            <a:off x="4977766" y="791998"/>
            <a:ext cx="822373" cy="46142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CaixaDeTexto 37"/>
              <p:cNvSpPr txBox="1"/>
              <p:nvPr/>
            </p:nvSpPr>
            <p:spPr>
              <a:xfrm>
                <a:off x="7487164" y="2137840"/>
                <a:ext cx="1867037" cy="689049"/>
              </a:xfrm>
              <a:prstGeom prst="rect">
                <a:avLst/>
              </a:prstGeom>
            </p:spPr>
            <p:txBody>
              <a:bodyPr vert="horz" wrap="none" lIns="91440" tIns="45720" rIns="91440" bIns="45720" rtlCol="0">
                <a:norm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𝑉𝑃𝑃</m:t>
                      </m:r>
                      <m:r>
                        <a:rPr lang="pt-B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=</m:t>
                      </m:r>
                      <m:f>
                        <m:fPr>
                          <m:ctrlP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</m:ctrlPr>
                        </m:fPr>
                        <m:num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𝑎</m:t>
                          </m:r>
                        </m:num>
                        <m:den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𝑎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+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pt-BR" sz="1800" dirty="0" smtClean="0">
                  <a:solidFill>
                    <a:schemeClr val="tx1"/>
                  </a:solidFill>
                  <a:latin typeface="Prototype" pitchFamily="2" charset="0"/>
                  <a:cs typeface="Prototype" pitchFamily="2" charset="0"/>
                </a:endParaRPr>
              </a:p>
            </p:txBody>
          </p:sp>
        </mc:Choice>
        <mc:Fallback>
          <p:sp>
            <p:nvSpPr>
              <p:cNvPr id="38" name="CaixaDeTexto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164" y="2137840"/>
                <a:ext cx="1867037" cy="6890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CaixaDeTexto 38"/>
              <p:cNvSpPr txBox="1"/>
              <p:nvPr/>
            </p:nvSpPr>
            <p:spPr>
              <a:xfrm>
                <a:off x="7467414" y="2818805"/>
                <a:ext cx="1867037" cy="689049"/>
              </a:xfrm>
              <a:prstGeom prst="rect">
                <a:avLst/>
              </a:prstGeom>
            </p:spPr>
            <p:txBody>
              <a:bodyPr vert="horz" wrap="none" lIns="91440" tIns="45720" rIns="91440" bIns="45720" rtlCol="0">
                <a:norm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𝑉𝑃𝑁</m:t>
                      </m:r>
                      <m:r>
                        <a:rPr lang="pt-B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=</m:t>
                      </m:r>
                      <m:f>
                        <m:fPr>
                          <m:ctrlP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</m:ctrlPr>
                        </m:fPr>
                        <m:num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𝑑</m:t>
                          </m:r>
                        </m:num>
                        <m:den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𝑑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+</m:t>
                          </m:r>
                          <m:r>
                            <a:rPr lang="pt-B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pt-BR" sz="1800" dirty="0" smtClean="0">
                  <a:solidFill>
                    <a:schemeClr val="tx1"/>
                  </a:solidFill>
                  <a:latin typeface="Prototype" pitchFamily="2" charset="0"/>
                  <a:cs typeface="Prototype" pitchFamily="2" charset="0"/>
                </a:endParaRPr>
              </a:p>
            </p:txBody>
          </p:sp>
        </mc:Choice>
        <mc:Fallback>
          <p:sp>
            <p:nvSpPr>
              <p:cNvPr id="39" name="CaixaDeTexto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414" y="2818805"/>
                <a:ext cx="1867037" cy="6890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Elipse 39"/>
          <p:cNvSpPr/>
          <p:nvPr/>
        </p:nvSpPr>
        <p:spPr>
          <a:xfrm rot="16200000">
            <a:off x="5130166" y="99738"/>
            <a:ext cx="822373" cy="46142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Elipse 40"/>
          <p:cNvSpPr/>
          <p:nvPr/>
        </p:nvSpPr>
        <p:spPr>
          <a:xfrm rot="16200000">
            <a:off x="5124707" y="933548"/>
            <a:ext cx="822373" cy="46142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CaixaDeTexto 41"/>
          <p:cNvSpPr txBox="1"/>
          <p:nvPr/>
        </p:nvSpPr>
        <p:spPr>
          <a:xfrm rot="16200000">
            <a:off x="-534368" y="2736496"/>
            <a:ext cx="1475841" cy="529209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latin typeface="Prototype" pitchFamily="2" charset="0"/>
                <a:cs typeface="Prototype" pitchFamily="2" charset="0"/>
              </a:rPr>
              <a:t>Modelo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3984908" y="1051986"/>
            <a:ext cx="1475841" cy="529209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latin typeface="Prototype" pitchFamily="2" charset="0"/>
                <a:cs typeface="Prototype" pitchFamily="2" charset="0"/>
              </a:rPr>
              <a:t>Realidade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42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9" grpId="0"/>
      <p:bldP spid="30" grpId="0"/>
      <p:bldP spid="31" grpId="0"/>
      <p:bldP spid="11" grpId="0"/>
      <p:bldP spid="34" grpId="0"/>
      <p:bldP spid="35" grpId="0"/>
      <p:bldP spid="13" grpId="0" animBg="1"/>
      <p:bldP spid="36" grpId="0" animBg="1"/>
      <p:bldP spid="37" grpId="0" animBg="1"/>
      <p:bldP spid="38" grpId="0"/>
      <p:bldP spid="39" grpId="0"/>
      <p:bldP spid="40" grpId="0" animBg="1"/>
      <p:bldP spid="41" grpId="0" animBg="1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E4B9F2-21A2-4CBE-985D-B63535496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smtClean="0"/>
              <a:t>DPLYR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FFC2300-9CA7-49BD-A582-3650BABE89DE}"/>
              </a:ext>
            </a:extLst>
          </p:cNvPr>
          <p:cNvSpPr txBox="1">
            <a:spLocks/>
          </p:cNvSpPr>
          <p:nvPr/>
        </p:nvSpPr>
        <p:spPr>
          <a:xfrm>
            <a:off x="323528" y="1740922"/>
            <a:ext cx="2664296" cy="662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dados_brasil </a:t>
            </a:r>
            <a:r>
              <a:rPr lang="pt-BR" smtClean="0">
                <a:solidFill>
                  <a:srgbClr val="FF0000"/>
                </a:solidFill>
              </a:rPr>
              <a:t>&lt;-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55576" y="2059563"/>
            <a:ext cx="838842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mtClean="0"/>
              <a:t> </a:t>
            </a:r>
            <a:endParaRPr lang="pt-BR"/>
          </a:p>
          <a:p>
            <a:r>
              <a:rPr lang="pt-BR" sz="2800">
                <a:latin typeface="NewsGoth BT" panose="020B0503020203020204" pitchFamily="34" charset="0"/>
              </a:rPr>
              <a:t>  </a:t>
            </a:r>
            <a:r>
              <a:rPr lang="pt-BR" sz="2800" smtClean="0">
                <a:latin typeface="NewsGoth BT" panose="020B0503020203020204" pitchFamily="34" charset="0"/>
              </a:rPr>
              <a:t>mutate(bsq_risco =					  )</a:t>
            </a:r>
            <a:endParaRPr lang="pt-BR" sz="2800" dirty="0">
              <a:latin typeface="NewsGoth BT" panose="020B0503020203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43808" y="1740922"/>
            <a:ext cx="2204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dados_brasil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790427" y="1729077"/>
            <a:ext cx="1093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solidFill>
                  <a:srgbClr val="FF0000"/>
                </a:solidFill>
                <a:latin typeface="NewsGoth BT" panose="020B0503020203020204" pitchFamily="34" charset="0"/>
              </a:rPr>
              <a:t>%&gt;%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4067944" y="2336562"/>
            <a:ext cx="4301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if_else(bsq_soma&gt;80,1,0)</a:t>
            </a:r>
          </a:p>
        </p:txBody>
      </p:sp>
    </p:spTree>
    <p:extLst>
      <p:ext uri="{BB962C8B-B14F-4D97-AF65-F5344CB8AC3E}">
        <p14:creationId xmlns:p14="http://schemas.microsoft.com/office/powerpoint/2010/main" val="2996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GGPLOT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63229"/>
            <a:ext cx="3322712" cy="716433"/>
          </a:xfrm>
        </p:spPr>
        <p:txBody>
          <a:bodyPr>
            <a:normAutofit/>
          </a:bodyPr>
          <a:lstStyle/>
          <a:p>
            <a:r>
              <a:rPr lang="pt-BR"/>
              <a:t>ggplot(dados_brasil</a:t>
            </a:r>
            <a:r>
              <a:rPr lang="pt-BR"/>
              <a:t>, </a:t>
            </a:r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516722" y="1063229"/>
            <a:ext cx="53607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aes(x</a:t>
            </a:r>
            <a:r>
              <a:rPr lang="pt-BR" sz="2800" smtClean="0">
                <a:latin typeface="NewsGoth BT" panose="020B0503020203020204" pitchFamily="34" charset="0"/>
              </a:rPr>
              <a:t>=		,y=		  )) </a:t>
            </a:r>
            <a:endParaRPr lang="pt-BR" sz="2800">
              <a:latin typeface="NewsGoth BT" panose="020B0503020203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710145" y="1063229"/>
            <a:ext cx="16450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eat_soma</a:t>
            </a:r>
            <a:endParaRPr lang="pt-BR" sz="2800"/>
          </a:p>
        </p:txBody>
      </p:sp>
      <p:sp>
        <p:nvSpPr>
          <p:cNvPr id="7" name="Retângulo 6"/>
          <p:cNvSpPr/>
          <p:nvPr/>
        </p:nvSpPr>
        <p:spPr>
          <a:xfrm>
            <a:off x="6839434" y="1063229"/>
            <a:ext cx="16193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bsq_risco</a:t>
            </a:r>
            <a:endParaRPr lang="pt-BR" sz="2800"/>
          </a:p>
        </p:txBody>
      </p:sp>
      <p:sp>
        <p:nvSpPr>
          <p:cNvPr id="8" name="Retângulo 7"/>
          <p:cNvSpPr/>
          <p:nvPr/>
        </p:nvSpPr>
        <p:spPr>
          <a:xfrm>
            <a:off x="8539929" y="1006995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solidFill>
                  <a:srgbClr val="FF0000"/>
                </a:solidFill>
                <a:latin typeface="NewsGoth BT" panose="020B0503020203020204" pitchFamily="34" charset="0"/>
              </a:rPr>
              <a:t>+</a:t>
            </a:r>
          </a:p>
        </p:txBody>
      </p:sp>
      <p:sp>
        <p:nvSpPr>
          <p:cNvPr id="9" name="Retângulo 8"/>
          <p:cNvSpPr/>
          <p:nvPr/>
        </p:nvSpPr>
        <p:spPr>
          <a:xfrm>
            <a:off x="611560" y="1637645"/>
            <a:ext cx="2232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geom_point()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694019" y="1640506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solidFill>
                  <a:srgbClr val="FF0000"/>
                </a:solidFill>
                <a:latin typeface="NewsGoth BT" panose="020B0503020203020204" pitchFamily="34" charset="0"/>
              </a:rPr>
              <a:t>+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467544" y="2094906"/>
            <a:ext cx="78563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 </a:t>
            </a:r>
            <a:r>
              <a:rPr lang="pt-BR" sz="2800" smtClean="0">
                <a:latin typeface="NewsGoth BT" panose="020B0503020203020204" pitchFamily="34" charset="0"/>
              </a:rPr>
              <a:t>geom_smooth(					</a:t>
            </a:r>
          </a:p>
          <a:p>
            <a:r>
              <a:rPr lang="pt-BR" sz="2800">
                <a:latin typeface="NewsGoth BT" panose="020B0503020203020204" pitchFamily="34" charset="0"/>
              </a:rPr>
              <a:t>	</a:t>
            </a:r>
            <a:r>
              <a:rPr lang="pt-BR" sz="2800" smtClean="0">
                <a:latin typeface="NewsGoth BT" panose="020B0503020203020204" pitchFamily="34" charset="0"/>
              </a:rPr>
              <a:t>					     )</a:t>
            </a:r>
            <a:endParaRPr lang="pt-BR" sz="2800">
              <a:latin typeface="NewsGoth BT" panose="020B0503020203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91056" y="2082455"/>
            <a:ext cx="77872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smtClean="0">
                <a:latin typeface="NewsGoth BT" panose="020B0503020203020204" pitchFamily="34" charset="0"/>
              </a:rPr>
              <a:t>		   method </a:t>
            </a:r>
            <a:r>
              <a:rPr lang="pt-BR" sz="2800">
                <a:latin typeface="NewsGoth BT" panose="020B0503020203020204" pitchFamily="34" charset="0"/>
              </a:rPr>
              <a:t>= "glm", method.args </a:t>
            </a:r>
            <a:r>
              <a:rPr lang="pt-BR" sz="2800">
                <a:latin typeface="NewsGoth BT" panose="020B0503020203020204" pitchFamily="34" charset="0"/>
              </a:rPr>
              <a:t>= </a:t>
            </a:r>
            <a:r>
              <a:rPr lang="pt-BR" sz="2800" smtClean="0">
                <a:latin typeface="NewsGoth BT" panose="020B0503020203020204" pitchFamily="34" charset="0"/>
              </a:rPr>
              <a:t>list(family = "binomial"), </a:t>
            </a:r>
            <a:endParaRPr lang="pt-BR" sz="2800">
              <a:latin typeface="NewsGoth BT" panose="020B0503020203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584660" y="2538244"/>
            <a:ext cx="19191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se = TRUE</a:t>
            </a:r>
          </a:p>
        </p:txBody>
      </p:sp>
    </p:spTree>
    <p:extLst>
      <p:ext uri="{BB962C8B-B14F-4D97-AF65-F5344CB8AC3E}">
        <p14:creationId xmlns:p14="http://schemas.microsoft.com/office/powerpoint/2010/main" val="84625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GLM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12" y="1185595"/>
            <a:ext cx="2170584" cy="651520"/>
          </a:xfrm>
        </p:spPr>
        <p:txBody>
          <a:bodyPr/>
          <a:lstStyle/>
          <a:p>
            <a:r>
              <a:rPr lang="pt-BR"/>
              <a:t>logit_bsq </a:t>
            </a:r>
            <a:r>
              <a:rPr lang="pt-BR" smtClean="0"/>
              <a:t>&lt;-</a:t>
            </a:r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723155" y="2965478"/>
            <a:ext cx="53337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smtClean="0">
                <a:latin typeface="NewsGoth BT" panose="020B0503020203020204" pitchFamily="34" charset="0"/>
              </a:rPr>
              <a:t>anova(logit_bsq,			)</a:t>
            </a:r>
            <a:endParaRPr lang="pt-BR" sz="2800">
              <a:latin typeface="NewsGoth BT" panose="020B0503020203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62472" y="1185595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glm</a:t>
            </a:r>
            <a:r>
              <a:rPr lang="pt-BR" sz="2800" smtClean="0">
                <a:latin typeface="NewsGoth BT" panose="020B0503020203020204" pitchFamily="34" charset="0"/>
              </a:rPr>
              <a:t>(													)</a:t>
            </a:r>
            <a:endParaRPr lang="pt-BR" sz="2800">
              <a:latin typeface="NewsGoth BT" panose="020B0503020203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572000" y="1631806"/>
            <a:ext cx="3126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smtClean="0">
                <a:latin typeface="NewsGoth BT" panose="020B0503020203020204" pitchFamily="34" charset="0"/>
              </a:rPr>
              <a:t>data=dados_brasil</a:t>
            </a:r>
            <a:endParaRPr lang="pt-BR" sz="2800"/>
          </a:p>
        </p:txBody>
      </p:sp>
      <p:sp>
        <p:nvSpPr>
          <p:cNvPr id="7" name="Retângulo 6"/>
          <p:cNvSpPr/>
          <p:nvPr/>
        </p:nvSpPr>
        <p:spPr>
          <a:xfrm>
            <a:off x="2674497" y="1185595"/>
            <a:ext cx="3701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bsq_risco ~ eat_soma,</a:t>
            </a:r>
            <a:endParaRPr lang="pt-BR" sz="2800"/>
          </a:p>
        </p:txBody>
      </p:sp>
      <p:sp>
        <p:nvSpPr>
          <p:cNvPr id="8" name="Retângulo 7"/>
          <p:cNvSpPr/>
          <p:nvPr/>
        </p:nvSpPr>
        <p:spPr>
          <a:xfrm>
            <a:off x="824620" y="1624144"/>
            <a:ext cx="40302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family=binomial("logit"), </a:t>
            </a:r>
            <a:endParaRPr lang="pt-BR" sz="2800"/>
          </a:p>
        </p:txBody>
      </p:sp>
      <p:sp>
        <p:nvSpPr>
          <p:cNvPr id="9" name="Retângulo 8"/>
          <p:cNvSpPr/>
          <p:nvPr/>
        </p:nvSpPr>
        <p:spPr>
          <a:xfrm>
            <a:off x="723155" y="2290980"/>
            <a:ext cx="32114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summary(logit_bsq)</a:t>
            </a:r>
            <a:endParaRPr lang="pt-BR" sz="2800">
              <a:latin typeface="NewsGoth BT" panose="020B0503020203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328982" y="2965478"/>
            <a:ext cx="2095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smtClean="0">
                <a:latin typeface="NewsGoth BT" panose="020B0503020203020204" pitchFamily="34" charset="0"/>
              </a:rPr>
              <a:t>test="Chisq"</a:t>
            </a:r>
            <a:endParaRPr lang="pt-BR" sz="2800"/>
          </a:p>
        </p:txBody>
      </p:sp>
      <p:sp>
        <p:nvSpPr>
          <p:cNvPr id="11" name="Retângulo 10"/>
          <p:cNvSpPr/>
          <p:nvPr/>
        </p:nvSpPr>
        <p:spPr>
          <a:xfrm>
            <a:off x="723155" y="3624652"/>
            <a:ext cx="2412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coef(logit_bsq</a:t>
            </a:r>
            <a:r>
              <a:rPr lang="pt-BR" sz="2800" smtClean="0">
                <a:latin typeface="NewsGoth BT" panose="020B0503020203020204" pitchFamily="34" charset="0"/>
              </a:rPr>
              <a:t>)</a:t>
            </a:r>
            <a:endParaRPr lang="pt-BR" sz="2800">
              <a:latin typeface="NewsGoth BT" panose="020B0503020203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953413" y="3658671"/>
            <a:ext cx="19623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%&gt;% exp()</a:t>
            </a:r>
            <a:endParaRPr lang="pt-BR" sz="2800">
              <a:latin typeface="NewsGoth BT" panose="020B0503020203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6052" y="4147872"/>
            <a:ext cx="75632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1 </a:t>
            </a:r>
            <a:r>
              <a:rPr lang="pt-BR" sz="2800">
                <a:latin typeface="NewsGoth BT" panose="020B0503020203020204" pitchFamily="34" charset="0"/>
              </a:rPr>
              <a:t>- </a:t>
            </a:r>
            <a:r>
              <a:rPr lang="pt-BR" sz="2800" smtClean="0">
                <a:latin typeface="NewsGoth BT" panose="020B0503020203020204" pitchFamily="34" charset="0"/>
              </a:rPr>
              <a:t>logit_bsq$deviance/logit_bsq$null.deviance</a:t>
            </a:r>
            <a:endParaRPr lang="pt-BR" sz="2800">
              <a:latin typeface="NewsGoth BT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75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DPLYR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56" y="1202378"/>
            <a:ext cx="2746648" cy="579512"/>
          </a:xfrm>
        </p:spPr>
        <p:txBody>
          <a:bodyPr/>
          <a:lstStyle/>
          <a:p>
            <a:r>
              <a:rPr lang="pt-BR" smtClean="0"/>
              <a:t>dados_brasil &lt;-</a:t>
            </a:r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2614335" y="1229349"/>
            <a:ext cx="2358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smtClean="0">
                <a:latin typeface="NewsGoth BT" panose="020B0503020203020204" pitchFamily="34" charset="0"/>
              </a:rPr>
              <a:t>dados_brasil</a:t>
            </a:r>
            <a:endParaRPr lang="pt-BR">
              <a:latin typeface="NewsGoth BT" panose="020B0503020203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355976" y="1779662"/>
            <a:ext cx="49054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smtClean="0">
                <a:latin typeface="NewsGoth BT" panose="020B0503020203020204" pitchFamily="34" charset="0"/>
              </a:rPr>
              <a:t>predict(logit_bsq</a:t>
            </a:r>
            <a:r>
              <a:rPr lang="pt-BR" sz="2400">
                <a:latin typeface="NewsGoth BT" panose="020B0503020203020204" pitchFamily="34" charset="0"/>
              </a:rPr>
              <a:t>, type="</a:t>
            </a:r>
            <a:r>
              <a:rPr lang="pt-BR" sz="2400">
                <a:latin typeface="NewsGoth BT" panose="020B0503020203020204" pitchFamily="34" charset="0"/>
              </a:rPr>
              <a:t>response</a:t>
            </a:r>
            <a:r>
              <a:rPr lang="pt-BR" sz="2400" smtClean="0">
                <a:latin typeface="NewsGoth BT" panose="020B0503020203020204" pitchFamily="34" charset="0"/>
              </a:rPr>
              <a:t>")</a:t>
            </a:r>
            <a:endParaRPr lang="pt-BR" sz="2400">
              <a:latin typeface="NewsGoth BT" panose="020B0503020203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619901" y="1229349"/>
            <a:ext cx="1093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solidFill>
                  <a:srgbClr val="FF0000"/>
                </a:solidFill>
                <a:latin typeface="NewsGoth BT" panose="020B0503020203020204" pitchFamily="34" charset="0"/>
              </a:rPr>
              <a:t>%&gt;%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760498"/>
            <a:ext cx="9312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mutate(bsq_risco_previsto </a:t>
            </a:r>
            <a:r>
              <a:rPr lang="pt-BR" sz="2800" smtClean="0">
                <a:latin typeface="NewsGoth BT" panose="020B0503020203020204" pitchFamily="34" charset="0"/>
              </a:rPr>
              <a:t>=					      ) </a:t>
            </a:r>
            <a:endParaRPr lang="pt-BR" sz="2800">
              <a:latin typeface="NewsGoth BT" panose="020B0503020203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90979" y="2611655"/>
            <a:ext cx="46690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dados_brasil </a:t>
            </a:r>
            <a:r>
              <a:rPr lang="pt-BR" sz="2800">
                <a:latin typeface="NewsGoth BT" panose="020B0503020203020204" pitchFamily="34" charset="0"/>
              </a:rPr>
              <a:t>&lt;- </a:t>
            </a:r>
            <a:r>
              <a:rPr lang="pt-BR" sz="2800" smtClean="0">
                <a:latin typeface="NewsGoth BT" panose="020B0503020203020204" pitchFamily="34" charset="0"/>
              </a:rPr>
              <a:t>dados_brasil</a:t>
            </a:r>
            <a:endParaRPr lang="pt-BR" sz="2800">
              <a:latin typeface="NewsGoth BT" panose="020B0503020203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763688" y="3174629"/>
            <a:ext cx="46842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smtClean="0">
                <a:latin typeface="NewsGoth BT" panose="020B0503020203020204" pitchFamily="34" charset="0"/>
              </a:rPr>
              <a:t>mutate(bsq_risco_previsto = </a:t>
            </a:r>
            <a:endParaRPr lang="pt-BR" sz="2800"/>
          </a:p>
        </p:txBody>
      </p:sp>
      <p:sp>
        <p:nvSpPr>
          <p:cNvPr id="11" name="Retângulo 10"/>
          <p:cNvSpPr/>
          <p:nvPr/>
        </p:nvSpPr>
        <p:spPr>
          <a:xfrm>
            <a:off x="4700505" y="2637889"/>
            <a:ext cx="1093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smtClean="0">
                <a:solidFill>
                  <a:srgbClr val="FF0000"/>
                </a:solidFill>
                <a:latin typeface="NewsGoth BT" panose="020B0503020203020204" pitchFamily="34" charset="0"/>
              </a:rPr>
              <a:t>%&gt;%</a:t>
            </a:r>
            <a:endParaRPr lang="pt-BR" sz="2800">
              <a:solidFill>
                <a:srgbClr val="FF0000"/>
              </a:solidFill>
              <a:latin typeface="NewsGoth BT" panose="020B0503020203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140126" y="3142804"/>
            <a:ext cx="137730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if_else</a:t>
            </a:r>
            <a:r>
              <a:rPr lang="pt-BR" sz="2800" smtClean="0">
                <a:latin typeface="NewsGoth BT" panose="020B0503020203020204" pitchFamily="34" charset="0"/>
              </a:rPr>
              <a:t>(</a:t>
            </a:r>
          </a:p>
          <a:p>
            <a:r>
              <a:rPr lang="pt-BR" sz="2800">
                <a:latin typeface="NewsGoth BT" panose="020B0503020203020204" pitchFamily="34" charset="0"/>
              </a:rPr>
              <a:t> </a:t>
            </a:r>
            <a:r>
              <a:rPr lang="pt-BR" sz="2800" smtClean="0">
                <a:latin typeface="NewsGoth BT" panose="020B0503020203020204" pitchFamily="34" charset="0"/>
              </a:rPr>
              <a:t>         )</a:t>
            </a:r>
            <a:endParaRPr lang="pt-BR" sz="2800">
              <a:latin typeface="NewsGoth BT" panose="020B0503020203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059832" y="3579862"/>
            <a:ext cx="43749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bsq_risco_previsto&gt;</a:t>
            </a:r>
            <a:r>
              <a:rPr lang="pt-BR" sz="2800">
                <a:solidFill>
                  <a:srgbClr val="FF0000"/>
                </a:solidFill>
                <a:latin typeface="NewsGoth BT" panose="020B0503020203020204" pitchFamily="34" charset="0"/>
              </a:rPr>
              <a:t>.5</a:t>
            </a:r>
            <a:r>
              <a:rPr lang="pt-BR" sz="2800">
                <a:latin typeface="NewsGoth BT" panose="020B0503020203020204" pitchFamily="34" charset="0"/>
              </a:rPr>
              <a:t>,1,0)</a:t>
            </a:r>
          </a:p>
        </p:txBody>
      </p:sp>
    </p:spTree>
    <p:extLst>
      <p:ext uri="{BB962C8B-B14F-4D97-AF65-F5344CB8AC3E}">
        <p14:creationId xmlns:p14="http://schemas.microsoft.com/office/powerpoint/2010/main" val="224484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GGPLOT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3250704" cy="579512"/>
          </a:xfrm>
        </p:spPr>
        <p:txBody>
          <a:bodyPr/>
          <a:lstStyle/>
          <a:p>
            <a:r>
              <a:rPr lang="pt-BR"/>
              <a:t>ggplot(dados_brasil</a:t>
            </a:r>
            <a:r>
              <a:rPr lang="pt-BR" smtClean="0"/>
              <a:t>)</a:t>
            </a:r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34696" y="3671034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smtClean="0">
                <a:latin typeface="NewsGoth BT" panose="020B0503020203020204" pitchFamily="34" charset="0"/>
              </a:rPr>
              <a:t>guides(color=guide_legend</a:t>
            </a:r>
            <a:r>
              <a:rPr lang="pt-BR" sz="2800">
                <a:latin typeface="NewsGoth BT" panose="020B0503020203020204" pitchFamily="34" charset="0"/>
              </a:rPr>
              <a:t>("Comparação</a:t>
            </a:r>
            <a:r>
              <a:rPr lang="pt-BR" sz="2800">
                <a:latin typeface="NewsGoth BT" panose="020B0503020203020204" pitchFamily="34" charset="0"/>
              </a:rPr>
              <a:t>")) </a:t>
            </a:r>
            <a:endParaRPr lang="pt-BR" sz="2800">
              <a:latin typeface="NewsGoth BT" panose="020B0503020203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470593" y="1200150"/>
            <a:ext cx="537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 </a:t>
            </a:r>
            <a:r>
              <a:rPr lang="pt-BR" sz="2800">
                <a:solidFill>
                  <a:srgbClr val="FF0000"/>
                </a:solidFill>
                <a:latin typeface="NewsGoth BT" panose="020B0503020203020204" pitchFamily="34" charset="0"/>
              </a:rPr>
              <a:t>+</a:t>
            </a:r>
            <a:endParaRPr lang="pt-BR" sz="2800">
              <a:solidFill>
                <a:srgbClr val="FF0000"/>
              </a:solidFill>
              <a:latin typeface="NewsGoth BT" panose="020B0503020203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34697" y="1723370"/>
            <a:ext cx="84518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geom_point(aes(x= </a:t>
            </a:r>
            <a:r>
              <a:rPr lang="pt-BR" sz="2800">
                <a:latin typeface="NewsGoth BT" panose="020B0503020203020204" pitchFamily="34" charset="0"/>
              </a:rPr>
              <a:t>eat_soma</a:t>
            </a:r>
            <a:r>
              <a:rPr lang="pt-BR" sz="2800" smtClean="0">
                <a:latin typeface="NewsGoth BT" panose="020B0503020203020204" pitchFamily="34" charset="0"/>
              </a:rPr>
              <a:t>,		   , </a:t>
            </a:r>
            <a:r>
              <a:rPr lang="pt-BR" sz="2800">
                <a:latin typeface="NewsGoth BT" panose="020B0503020203020204" pitchFamily="34" charset="0"/>
              </a:rPr>
              <a:t>color="Realidade"), size=4) </a:t>
            </a:r>
          </a:p>
        </p:txBody>
      </p:sp>
      <p:sp>
        <p:nvSpPr>
          <p:cNvPr id="7" name="Retângulo 6"/>
          <p:cNvSpPr/>
          <p:nvPr/>
        </p:nvSpPr>
        <p:spPr>
          <a:xfrm>
            <a:off x="5076056" y="1747873"/>
            <a:ext cx="21916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solidFill>
                  <a:srgbClr val="FF0000"/>
                </a:solidFill>
                <a:latin typeface="NewsGoth BT" panose="020B0503020203020204" pitchFamily="34" charset="0"/>
              </a:rPr>
              <a:t>y= bsq_risco</a:t>
            </a:r>
            <a:endParaRPr lang="pt-BR" sz="2800"/>
          </a:p>
        </p:txBody>
      </p:sp>
      <p:sp>
        <p:nvSpPr>
          <p:cNvPr id="8" name="Retângulo 7"/>
          <p:cNvSpPr/>
          <p:nvPr/>
        </p:nvSpPr>
        <p:spPr>
          <a:xfrm>
            <a:off x="4807392" y="2214821"/>
            <a:ext cx="537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 </a:t>
            </a:r>
            <a:r>
              <a:rPr lang="pt-BR" sz="2800">
                <a:solidFill>
                  <a:srgbClr val="FF0000"/>
                </a:solidFill>
                <a:latin typeface="NewsGoth BT" panose="020B0503020203020204" pitchFamily="34" charset="0"/>
              </a:rPr>
              <a:t>+</a:t>
            </a:r>
            <a:endParaRPr lang="pt-BR" sz="2800">
              <a:solidFill>
                <a:srgbClr val="FF0000"/>
              </a:solidFill>
              <a:latin typeface="NewsGoth BT" panose="020B0503020203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34696" y="2719890"/>
            <a:ext cx="8709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geom_point(aes(x= </a:t>
            </a:r>
            <a:r>
              <a:rPr lang="pt-BR" sz="2800">
                <a:latin typeface="NewsGoth BT" panose="020B0503020203020204" pitchFamily="34" charset="0"/>
              </a:rPr>
              <a:t>eat_soma</a:t>
            </a:r>
            <a:r>
              <a:rPr lang="pt-BR" sz="2800" smtClean="0">
                <a:latin typeface="NewsGoth BT" panose="020B0503020203020204" pitchFamily="34" charset="0"/>
              </a:rPr>
              <a:t>,			        , </a:t>
            </a:r>
            <a:r>
              <a:rPr lang="pt-BR" sz="2800">
                <a:latin typeface="NewsGoth BT" panose="020B0503020203020204" pitchFamily="34" charset="0"/>
              </a:rPr>
              <a:t>color="Modelo"))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5076055" y="2738599"/>
            <a:ext cx="36647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solidFill>
                  <a:srgbClr val="FF0000"/>
                </a:solidFill>
                <a:latin typeface="NewsGoth BT" panose="020B0503020203020204" pitchFamily="34" charset="0"/>
              </a:rPr>
              <a:t>y = bsq_risco_previsto</a:t>
            </a:r>
            <a:endParaRPr lang="pt-BR" sz="2800">
              <a:solidFill>
                <a:srgbClr val="FF000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059832" y="3147814"/>
            <a:ext cx="537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 </a:t>
            </a:r>
            <a:r>
              <a:rPr lang="pt-BR" sz="2800">
                <a:solidFill>
                  <a:srgbClr val="FF0000"/>
                </a:solidFill>
                <a:latin typeface="NewsGoth BT" panose="020B0503020203020204" pitchFamily="34" charset="0"/>
              </a:rPr>
              <a:t>+</a:t>
            </a:r>
            <a:endParaRPr lang="pt-BR" sz="2800">
              <a:solidFill>
                <a:srgbClr val="FF0000"/>
              </a:solidFill>
              <a:latin typeface="NewsGoth BT" panose="020B0503020203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34696" y="4194254"/>
            <a:ext cx="3823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facet_wrap(~bsq_risco)</a:t>
            </a:r>
            <a:endParaRPr lang="pt-BR" sz="2800">
              <a:latin typeface="NewsGoth BT" panose="020B0503020203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6948264" y="3651870"/>
            <a:ext cx="537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 </a:t>
            </a:r>
            <a:r>
              <a:rPr lang="pt-BR" sz="2800">
                <a:solidFill>
                  <a:srgbClr val="FF0000"/>
                </a:solidFill>
                <a:latin typeface="NewsGoth BT" panose="020B0503020203020204" pitchFamily="34" charset="0"/>
              </a:rPr>
              <a:t>+</a:t>
            </a:r>
            <a:endParaRPr lang="pt-BR" sz="2800">
              <a:solidFill>
                <a:srgbClr val="FF0000"/>
              </a:solidFill>
              <a:latin typeface="NewsGoth BT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52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347614"/>
            <a:ext cx="6400800" cy="2088232"/>
          </a:xfrm>
        </p:spPr>
        <p:txBody>
          <a:bodyPr/>
          <a:lstStyle/>
          <a:p>
            <a:r>
              <a:rPr lang="pt-BR" sz="13800"/>
              <a:t>LAB</a:t>
            </a:r>
            <a:endParaRPr lang="pt-BR" sz="13800" dirty="0"/>
          </a:p>
        </p:txBody>
      </p:sp>
    </p:spTree>
    <p:extLst>
      <p:ext uri="{BB962C8B-B14F-4D97-AF65-F5344CB8AC3E}">
        <p14:creationId xmlns:p14="http://schemas.microsoft.com/office/powerpoint/2010/main" val="170490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612576" y="1347614"/>
            <a:ext cx="10513168" cy="2088232"/>
          </a:xfrm>
        </p:spPr>
        <p:txBody>
          <a:bodyPr/>
          <a:lstStyle/>
          <a:p>
            <a:r>
              <a:rPr lang="pt-BR" sz="13800"/>
              <a:t>REVISÃO</a:t>
            </a:r>
            <a:endParaRPr lang="pt-BR" sz="13800" dirty="0"/>
          </a:p>
        </p:txBody>
      </p:sp>
    </p:spTree>
    <p:extLst>
      <p:ext uri="{BB962C8B-B14F-4D97-AF65-F5344CB8AC3E}">
        <p14:creationId xmlns:p14="http://schemas.microsoft.com/office/powerpoint/2010/main" val="275439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Revisão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mtClean="0"/>
              <a:t>GLzM &gt; GLM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mtClean="0"/>
              <a:t>VD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mtClean="0"/>
              <a:t>Logit, OR, Probabilidade</a:t>
            </a:r>
            <a:endParaRPr lang="pt-BR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mtClean="0"/>
              <a:t>“Função de ligação”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mtClean="0"/>
              <a:t>Modelo e Realidade</a:t>
            </a:r>
            <a:endParaRPr lang="pt-BR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9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/>
            <a:r>
              <a:rPr lang="pt-BR"/>
              <a:t>Um intervalo de confiança se refere a outro intervalo de confiança</a:t>
            </a:r>
          </a:p>
          <a:p>
            <a:pPr marL="0"/>
            <a:r>
              <a:rPr lang="pt-BR"/>
              <a:t>Se este experimento for refeito, por exemplo, 100 vezes, em 95 intervalos de confiança calculados nós teremos o real valor do parâmetro.</a:t>
            </a:r>
          </a:p>
          <a:p>
            <a:pPr marL="0"/>
            <a:r>
              <a:rPr lang="pt-BR"/>
              <a:t>Como você sabe que seu intervalo de confiança está dentro desses que contém o valor real do parâmetro ?</a:t>
            </a:r>
          </a:p>
          <a:p>
            <a:pPr marL="0"/>
            <a:r>
              <a:rPr lang="pt-BR"/>
              <a:t>A partir dos dados observados, há 95% de probabilidade do valor do parâmetro estar nesta região de credibilidade</a:t>
            </a:r>
          </a:p>
        </p:txBody>
      </p:sp>
    </p:spTree>
    <p:extLst>
      <p:ext uri="{BB962C8B-B14F-4D97-AF65-F5344CB8AC3E}">
        <p14:creationId xmlns:p14="http://schemas.microsoft.com/office/powerpoint/2010/main" val="25103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AGENDA/OBJETIVOS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t-BR" smtClean="0"/>
              <a:t>Regressão logística</a:t>
            </a:r>
            <a:endParaRPr lang="pt-BR" smtClean="0"/>
          </a:p>
          <a:p>
            <a:pPr marL="514350" indent="-514350">
              <a:buAutoNum type="arabicPeriod"/>
            </a:pPr>
            <a:r>
              <a:rPr lang="pt-BR" smtClean="0"/>
              <a:t>Exemplos no R</a:t>
            </a:r>
          </a:p>
          <a:p>
            <a:pPr marL="0" indent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460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612576" y="1347614"/>
            <a:ext cx="10513168" cy="2088232"/>
          </a:xfrm>
        </p:spPr>
        <p:txBody>
          <a:bodyPr/>
          <a:lstStyle/>
          <a:p>
            <a:r>
              <a:rPr lang="pt-BR" sz="13800"/>
              <a:t>SINTAXE</a:t>
            </a:r>
            <a:endParaRPr lang="pt-BR" sz="13800" dirty="0"/>
          </a:p>
        </p:txBody>
      </p:sp>
    </p:spTree>
    <p:extLst>
      <p:ext uri="{BB962C8B-B14F-4D97-AF65-F5344CB8AC3E}">
        <p14:creationId xmlns:p14="http://schemas.microsoft.com/office/powerpoint/2010/main" val="7717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REVISÃO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3820" y="1063229"/>
            <a:ext cx="3682752" cy="3747864"/>
          </a:xfrm>
        </p:spPr>
        <p:txBody>
          <a:bodyPr>
            <a:noAutofit/>
          </a:bodyPr>
          <a:lstStyle/>
          <a:p>
            <a:pPr marL="0" indent="0"/>
            <a:r>
              <a:rPr lang="pt-BR" sz="1200"/>
              <a:t># Estatistica no R - Aula 4 (Regressao)</a:t>
            </a:r>
          </a:p>
          <a:p>
            <a:pPr marL="0" indent="0"/>
            <a:r>
              <a:rPr lang="pt-BR" sz="1200"/>
              <a:t># Luis Anunciacao (Psicometria, PUC-Rio/University of Oregon)</a:t>
            </a:r>
          </a:p>
          <a:p>
            <a:pPr marL="0" indent="0"/>
            <a:r>
              <a:rPr lang="pt-BR" sz="1200"/>
              <a:t># luisfca@gmail.com www.anovabr.com</a:t>
            </a:r>
          </a:p>
          <a:p>
            <a:pPr marL="0" indent="0"/>
            <a:endParaRPr lang="pt-BR" sz="1200"/>
          </a:p>
          <a:p>
            <a:pPr marL="0" indent="0"/>
            <a:r>
              <a:rPr lang="pt-BR" sz="1200"/>
              <a:t>library("tidyverse") #carregar pacote</a:t>
            </a:r>
          </a:p>
          <a:p>
            <a:pPr marL="0" indent="0"/>
            <a:endParaRPr lang="pt-BR" sz="1200"/>
          </a:p>
          <a:p>
            <a:pPr marL="0" indent="0"/>
            <a:r>
              <a:rPr lang="pt-BR" sz="1200"/>
              <a:t>bsq_regress &lt;- dados_brasil %&gt;% </a:t>
            </a:r>
          </a:p>
          <a:p>
            <a:pPr marL="0" indent="0"/>
            <a:r>
              <a:rPr lang="pt-BR" sz="1200"/>
              <a:t>  select(bsq_soma, mulheres, idade, imc, faz_esporte, familia_esporte, eat_soma) %&gt;% </a:t>
            </a:r>
          </a:p>
          <a:p>
            <a:pPr marL="0" indent="0"/>
            <a:r>
              <a:rPr lang="pt-BR" sz="1200"/>
              <a:t>  drop_na() #criar base propria</a:t>
            </a:r>
          </a:p>
          <a:p>
            <a:pPr marL="0" indent="0"/>
            <a:endParaRPr lang="pt-BR" sz="1200"/>
          </a:p>
          <a:p>
            <a:pPr marL="0" indent="0"/>
            <a:r>
              <a:rPr lang="pt-BR" sz="1200"/>
              <a:t>eat_regress &lt;- dados_brasil %&gt;% </a:t>
            </a:r>
          </a:p>
          <a:p>
            <a:pPr marL="0" indent="0"/>
            <a:r>
              <a:rPr lang="pt-BR" sz="1200"/>
              <a:t>  select(eat_soma, mulheres, idade, imc, faz_esporte, familia_esporte, bsq_soma) %&gt;% </a:t>
            </a:r>
          </a:p>
          <a:p>
            <a:pPr marL="0" indent="0"/>
            <a:r>
              <a:rPr lang="pt-BR" sz="1200"/>
              <a:t>  drop_na() #criar base propria </a:t>
            </a:r>
          </a:p>
          <a:p>
            <a:pPr marL="0" indent="0"/>
            <a:endParaRPr lang="pt-BR" sz="1200"/>
          </a:p>
          <a:p>
            <a:pPr marL="0" indent="0"/>
            <a:endParaRPr lang="pt-BR" sz="90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932040" y="1063229"/>
            <a:ext cx="3682752" cy="374786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pt-BR"/>
              <a:t># regressao linear</a:t>
            </a:r>
          </a:p>
          <a:p>
            <a:pPr marL="0" indent="0"/>
            <a:r>
              <a:rPr lang="pt-BR"/>
              <a:t>rl &lt;- lm(data=bsq_regress, bsq_soma ~. ) </a:t>
            </a:r>
          </a:p>
          <a:p>
            <a:pPr marL="0" indent="0"/>
            <a:r>
              <a:rPr lang="pt-BR"/>
              <a:t>library("apaTables")</a:t>
            </a:r>
          </a:p>
          <a:p>
            <a:pPr marL="0" indent="0"/>
            <a:r>
              <a:rPr lang="pt-BR"/>
              <a:t>apa.reg.table(rl)</a:t>
            </a:r>
          </a:p>
          <a:p>
            <a:pPr marL="0" indent="0"/>
            <a:r>
              <a:rPr lang="pt-BR"/>
              <a:t>library("effects")</a:t>
            </a:r>
          </a:p>
          <a:p>
            <a:pPr marL="0" indent="0"/>
            <a:r>
              <a:rPr lang="pt-BR"/>
              <a:t>all_effects &lt;- allEffects(rl)</a:t>
            </a:r>
          </a:p>
          <a:p>
            <a:pPr marL="0" indent="0"/>
            <a:r>
              <a:rPr lang="pt-BR"/>
              <a:t>plot(all_effects)</a:t>
            </a:r>
          </a:p>
          <a:p>
            <a:pPr marL="0" indent="0"/>
            <a:endParaRPr lang="pt-BR"/>
          </a:p>
          <a:p>
            <a:pPr marL="0" indent="0"/>
            <a:r>
              <a:rPr lang="pt-BR"/>
              <a:t># Luis Anunciacao, 2017</a:t>
            </a:r>
          </a:p>
          <a:p>
            <a:pPr marL="0" indent="0"/>
            <a:r>
              <a:rPr lang="pt-BR"/>
              <a:t># This work is licensed under a Creative Commons Attribution-NonCommercial-ShareAlike 4.0 International License. </a:t>
            </a:r>
          </a:p>
          <a:p>
            <a:pPr marL="0" indent="0"/>
            <a:r>
              <a:rPr lang="pt-BR"/>
              <a:t>#https://creativecommons.org/licenses/by-nc-sa/4.0/</a:t>
            </a:r>
          </a:p>
        </p:txBody>
      </p:sp>
    </p:spTree>
    <p:extLst>
      <p:ext uri="{BB962C8B-B14F-4D97-AF65-F5344CB8AC3E}">
        <p14:creationId xmlns:p14="http://schemas.microsoft.com/office/powerpoint/2010/main" val="1311057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Diferenças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2805520"/>
            <a:ext cx="814724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539552" y="3723878"/>
            <a:ext cx="814724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539552" y="4587974"/>
            <a:ext cx="814724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683568" y="3000350"/>
            <a:ext cx="1944216" cy="557809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VD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27311" y="3897002"/>
            <a:ext cx="2436583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Interpretação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539552" y="1923678"/>
            <a:ext cx="814724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611560" y="2067694"/>
            <a:ext cx="2283073" cy="529209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Relação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cxnSp>
        <p:nvCxnSpPr>
          <p:cNvPr id="16" name="Conector reto 15"/>
          <p:cNvCxnSpPr/>
          <p:nvPr/>
        </p:nvCxnSpPr>
        <p:spPr>
          <a:xfrm flipH="1">
            <a:off x="3032758" y="1388690"/>
            <a:ext cx="29959" cy="3359577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3449961" y="1226768"/>
            <a:ext cx="5478313" cy="610283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Linear	             Logística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491880" y="3019735"/>
            <a:ext cx="1245320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Contínua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6189118" y="3032907"/>
            <a:ext cx="1798786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Categórica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aixaDeTexto 22"/>
              <p:cNvSpPr txBox="1"/>
              <p:nvPr/>
            </p:nvSpPr>
            <p:spPr>
              <a:xfrm>
                <a:off x="6620505" y="3850710"/>
                <a:ext cx="1376983" cy="745234"/>
              </a:xfrm>
              <a:prstGeom prst="rect">
                <a:avLst/>
              </a:prstGeom>
            </p:spPr>
            <p:txBody>
              <a:bodyPr vert="horz" wrap="none" lIns="91440" tIns="45720" rIns="91440" bIns="45720" rtlCol="0">
                <a:normAutofit fontScale="55000" lnSpcReduction="20000"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3500" b="0" i="1" smtClean="0">
                              <a:latin typeface="Cambria Math" panose="02040503050406030204" pitchFamily="18" charset="0"/>
                              <a:cs typeface="Prototype" pitchFamily="2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3500" b="0" i="0" smtClean="0"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pt-BR" sz="3500" b="0" i="1" smtClean="0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3500" b="0" i="1" smtClean="0">
                                      <a:latin typeface="Cambria Math" panose="02040503050406030204" pitchFamily="18" charset="0"/>
                                      <a:cs typeface="Prototype" pitchFamily="2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3500" b="0" i="1" smtClean="0">
                                      <a:latin typeface="Cambria Math" panose="02040503050406030204" pitchFamily="18" charset="0"/>
                                      <a:cs typeface="Prototype" pitchFamily="2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pt-BR" sz="3500" b="0" i="1" smtClean="0">
                                      <a:latin typeface="Cambria Math" panose="02040503050406030204" pitchFamily="18" charset="0"/>
                                      <a:cs typeface="Prototype" pitchFamily="2" charset="0"/>
                                    </a:rPr>
                                    <m:t>1−</m:t>
                                  </m:r>
                                  <m:r>
                                    <a:rPr lang="pt-BR" sz="3500" b="0" i="1" smtClean="0">
                                      <a:latin typeface="Cambria Math" panose="02040503050406030204" pitchFamily="18" charset="0"/>
                                      <a:cs typeface="Prototype" pitchFamily="2" charset="0"/>
                                    </a:rPr>
                                    <m:t>𝑝</m:t>
                                  </m:r>
                                </m:den>
                              </m:f>
                              <m:r>
                                <a:rPr lang="pt-BR" sz="3500" b="0" i="1" smtClean="0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 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pt-BR" sz="2800" dirty="0">
                  <a:solidFill>
                    <a:schemeClr val="tx1"/>
                  </a:solidFill>
                  <a:latin typeface="Prototype" pitchFamily="2" charset="0"/>
                  <a:cs typeface="Prototype" pitchFamily="2" charset="0"/>
                </a:endParaRPr>
              </a:p>
            </p:txBody>
          </p:sp>
        </mc:Choice>
        <mc:Fallback>
          <p:sp>
            <p:nvSpPr>
              <p:cNvPr id="23" name="CaixaDe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0505" y="3850710"/>
                <a:ext cx="1376983" cy="7452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aixaDeTexto 23"/>
              <p:cNvSpPr txBox="1"/>
              <p:nvPr/>
            </p:nvSpPr>
            <p:spPr>
              <a:xfrm>
                <a:off x="3578226" y="3897002"/>
                <a:ext cx="1798786" cy="532656"/>
              </a:xfrm>
              <a:prstGeom prst="rect">
                <a:avLst/>
              </a:prstGeom>
            </p:spPr>
            <p:txBody>
              <a:bodyPr vert="horz" wrap="none" lIns="91440" tIns="45720" rIns="91440" bIns="45720" rtlCol="0">
                <a:norm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pt-BR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</m:ctrlPr>
                        </m:accPr>
                        <m:e>
                          <m:r>
                            <a:rPr lang="pt-B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pt-BR" sz="2800" dirty="0">
                  <a:solidFill>
                    <a:schemeClr val="tx1"/>
                  </a:solidFill>
                  <a:latin typeface="Prototype" pitchFamily="2" charset="0"/>
                  <a:cs typeface="Prototype" pitchFamily="2" charset="0"/>
                </a:endParaRPr>
              </a:p>
            </p:txBody>
          </p:sp>
        </mc:Choice>
        <mc:Fallback>
          <p:sp>
            <p:nvSpPr>
              <p:cNvPr id="24" name="CaixaDe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226" y="3897002"/>
                <a:ext cx="1798786" cy="5326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CaixaDeTexto 24"/>
          <p:cNvSpPr txBox="1"/>
          <p:nvPr/>
        </p:nvSpPr>
        <p:spPr>
          <a:xfrm>
            <a:off x="3760478" y="2053395"/>
            <a:ext cx="1798786" cy="53265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Reta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620505" y="2081994"/>
            <a:ext cx="1938398" cy="723526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Curva-S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cxnSp>
        <p:nvCxnSpPr>
          <p:cNvPr id="28" name="Conector reto 27"/>
          <p:cNvCxnSpPr/>
          <p:nvPr/>
        </p:nvCxnSpPr>
        <p:spPr>
          <a:xfrm flipH="1">
            <a:off x="5652120" y="1388689"/>
            <a:ext cx="29959" cy="3359577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7626388" y="4754260"/>
            <a:ext cx="1060412" cy="507504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0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logit</a:t>
            </a:r>
            <a:endParaRPr lang="pt-BR" sz="20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30" name="Elipse 29"/>
          <p:cNvSpPr/>
          <p:nvPr/>
        </p:nvSpPr>
        <p:spPr>
          <a:xfrm>
            <a:off x="6471282" y="3529046"/>
            <a:ext cx="1800200" cy="1377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27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9" grpId="0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7" y="-24614"/>
            <a:ext cx="7135985" cy="5260659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154" y="-24614"/>
            <a:ext cx="7102598" cy="523604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140" y="-25486"/>
            <a:ext cx="7102598" cy="523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62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Variável dependente</a:t>
            </a:r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1369695" y="1209890"/>
                <a:ext cx="5698976" cy="1083568"/>
              </a:xfrm>
            </p:spPr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 smtClean="0">
                              <a:latin typeface="Cambria Math" panose="02040503050406030204" pitchFamily="18" charset="0"/>
                              <a:cs typeface="Prototype" pitchFamily="2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cs typeface="Prototype" pitchFamily="2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latin typeface="Cambria Math" panose="02040503050406030204" pitchFamily="18" charset="0"/>
                                      <a:cs typeface="Prototype" pitchFamily="2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pt-BR" i="1">
                                      <a:latin typeface="Cambria Math" panose="02040503050406030204" pitchFamily="18" charset="0"/>
                                      <a:cs typeface="Prototype" pitchFamily="2" charset="0"/>
                                    </a:rPr>
                                    <m:t>1−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  <a:cs typeface="Prototype" pitchFamily="2" charset="0"/>
                                    </a:rPr>
                                    <m:t>𝑝</m:t>
                                  </m:r>
                                </m:den>
                              </m:f>
                              <m:r>
                                <a:rPr lang="pt-BR" i="1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 </m:t>
                              </m:r>
                            </m:e>
                          </m:d>
                        </m:e>
                      </m:func>
                      <m:r>
                        <a:rPr lang="pt-BR" b="0" i="0" smtClean="0">
                          <a:latin typeface="Cambria Math" panose="02040503050406030204" pitchFamily="18" charset="0"/>
                          <a:cs typeface="Prototype" pitchFamily="2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  <a:cs typeface="Prototype" pitchFamily="2" charset="0"/>
                        </a:rPr>
                        <m:t>a</m:t>
                      </m:r>
                      <m:r>
                        <a:rPr lang="pt-BR" b="0" i="0" smtClean="0">
                          <a:latin typeface="Cambria Math" panose="02040503050406030204" pitchFamily="18" charset="0"/>
                          <a:cs typeface="Prototype" pitchFamily="2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  <a:cs typeface="Prototype" pitchFamily="2" charset="0"/>
                        </a:rPr>
                        <m:t>bX</m:t>
                      </m:r>
                    </m:oMath>
                  </m:oMathPara>
                </a14:m>
                <a:endParaRPr lang="pt-BR" b="0" smtClean="0">
                  <a:latin typeface="Prototype" pitchFamily="2" charset="0"/>
                  <a:cs typeface="Prototype" pitchFamily="2" charset="0"/>
                </a:endParaRPr>
              </a:p>
              <a:p>
                <a:endParaRPr lang="pt-BR" sz="2000" dirty="0">
                  <a:latin typeface="Prototype" pitchFamily="2" charset="0"/>
                  <a:cs typeface="Prototype" pitchFamily="2" charset="0"/>
                </a:endParaRPr>
              </a:p>
              <a:p>
                <a:endParaRPr lang="pt-BR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69695" y="1209890"/>
                <a:ext cx="5698976" cy="108356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Espaço Reservado para Conteúdo 2"/>
              <p:cNvSpPr txBox="1">
                <a:spLocks/>
              </p:cNvSpPr>
              <p:nvPr/>
            </p:nvSpPr>
            <p:spPr>
              <a:xfrm>
                <a:off x="2573035" y="2276909"/>
                <a:ext cx="3292296" cy="10835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cs typeface="Prototype" pitchFamily="2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𝑝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1−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𝑝</m:t>
                          </m:r>
                        </m:den>
                      </m:f>
                      <m:r>
                        <a:rPr lang="pt-BR" smtClean="0">
                          <a:latin typeface="Cambria Math" panose="02040503050406030204" pitchFamily="18" charset="0"/>
                          <a:cs typeface="Prototype" pitchFamily="2" charset="0"/>
                        </a:rPr>
                        <m:t>=</m:t>
                      </m:r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  <a:cs typeface="Prototype" pitchFamily="2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𝑒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a</m:t>
                          </m:r>
                          <m:r>
                            <a:rPr lang="pt-BR"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bX</m:t>
                          </m:r>
                        </m:sup>
                      </m:sSup>
                    </m:oMath>
                  </m:oMathPara>
                </a14:m>
                <a:endParaRPr lang="pt-BR" smtClean="0">
                  <a:latin typeface="Prototype" pitchFamily="2" charset="0"/>
                  <a:cs typeface="Prototype" pitchFamily="2" charset="0"/>
                </a:endParaRPr>
              </a:p>
              <a:p>
                <a:endParaRPr lang="pt-BR" sz="2000" dirty="0">
                  <a:latin typeface="Prototype" pitchFamily="2" charset="0"/>
                  <a:cs typeface="Prototype" pitchFamily="2" charset="0"/>
                </a:endParaRPr>
              </a:p>
              <a:p>
                <a:endParaRPr lang="pt-BR"/>
              </a:p>
            </p:txBody>
          </p:sp>
        </mc:Choice>
        <mc:Fallback>
          <p:sp>
            <p:nvSpPr>
              <p:cNvPr id="4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3035" y="2276909"/>
                <a:ext cx="3292296" cy="10835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Espaço Reservado para Conteúdo 2"/>
              <p:cNvSpPr txBox="1">
                <a:spLocks/>
              </p:cNvSpPr>
              <p:nvPr/>
            </p:nvSpPr>
            <p:spPr>
              <a:xfrm>
                <a:off x="2113384" y="3053652"/>
                <a:ext cx="3909120" cy="10835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cs typeface="Prototype" pitchFamily="2" charset="0"/>
                        </a:rPr>
                        <m:t>𝑝</m:t>
                      </m:r>
                      <m:r>
                        <a:rPr lang="pt-BR" smtClean="0">
                          <a:latin typeface="Cambria Math" panose="02040503050406030204" pitchFamily="18" charset="0"/>
                          <a:cs typeface="Prototype" pitchFamily="2" charset="0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  <a:cs typeface="Prototype" pitchFamily="2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pt-BR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a</m:t>
                              </m:r>
                              <m:r>
                                <a:rPr lang="pt-BR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pt-BR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bX</m:t>
                              </m:r>
                            </m:sup>
                          </m:sSup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pt-BR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a</m:t>
                              </m:r>
                              <m:r>
                                <a:rPr lang="pt-BR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pt-BR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bX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mtClean="0">
                  <a:latin typeface="Prototype" pitchFamily="2" charset="0"/>
                  <a:cs typeface="Prototype" pitchFamily="2" charset="0"/>
                </a:endParaRPr>
              </a:p>
              <a:p>
                <a:endParaRPr lang="pt-BR" sz="2000" dirty="0">
                  <a:latin typeface="Prototype" pitchFamily="2" charset="0"/>
                  <a:cs typeface="Prototype" pitchFamily="2" charset="0"/>
                </a:endParaRPr>
              </a:p>
              <a:p>
                <a:endParaRPr lang="pt-BR"/>
              </a:p>
            </p:txBody>
          </p:sp>
        </mc:Choice>
        <mc:Fallback>
          <p:sp>
            <p:nvSpPr>
              <p:cNvPr id="5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384" y="3053652"/>
                <a:ext cx="3909120" cy="1083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ço Reservado para Conteúdo 2"/>
              <p:cNvSpPr txBox="1">
                <a:spLocks/>
              </p:cNvSpPr>
              <p:nvPr/>
            </p:nvSpPr>
            <p:spPr>
              <a:xfrm>
                <a:off x="2355054" y="4043346"/>
                <a:ext cx="3425779" cy="10835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cs typeface="Prototype" pitchFamily="2" charset="0"/>
                        </a:rPr>
                        <m:t>𝑝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cs typeface="Prototype" pitchFamily="2" charset="0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  <a:cs typeface="Prototype" pitchFamily="2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−(</m:t>
                              </m:r>
                              <m:r>
                                <m:rPr>
                                  <m:sty m:val="p"/>
                                </m:rPr>
                                <a:rPr lang="pt-BR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a</m:t>
                              </m:r>
                              <m:r>
                                <a:rPr lang="pt-BR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pt-BR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bX</m:t>
                              </m:r>
                              <m:r>
                                <a:rPr lang="pt-BR" b="0" i="0" smtClean="0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mtClean="0">
                  <a:latin typeface="Prototype" pitchFamily="2" charset="0"/>
                  <a:cs typeface="Prototype" pitchFamily="2" charset="0"/>
                </a:endParaRPr>
              </a:p>
              <a:p>
                <a:endParaRPr lang="pt-BR" sz="2000" dirty="0">
                  <a:latin typeface="Prototype" pitchFamily="2" charset="0"/>
                  <a:cs typeface="Prototype" pitchFamily="2" charset="0"/>
                </a:endParaRPr>
              </a:p>
              <a:p>
                <a:endParaRPr lang="pt-BR"/>
              </a:p>
            </p:txBody>
          </p:sp>
        </mc:Choice>
        <mc:Fallback>
          <p:sp>
            <p:nvSpPr>
              <p:cNvPr id="6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054" y="4043346"/>
                <a:ext cx="3425779" cy="10835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lipse 6"/>
          <p:cNvSpPr/>
          <p:nvPr/>
        </p:nvSpPr>
        <p:spPr>
          <a:xfrm>
            <a:off x="3743908" y="2984199"/>
            <a:ext cx="1656184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5663444" y="3147814"/>
            <a:ext cx="3131840" cy="507504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0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Garante um número positivo</a:t>
            </a:r>
            <a:endParaRPr lang="pt-BR" sz="20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3563466" y="3654047"/>
            <a:ext cx="1656184" cy="5858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615748" y="3789594"/>
            <a:ext cx="3420748" cy="72982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0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Garante um número &lt; 1</a:t>
            </a:r>
            <a:endParaRPr lang="pt-BR" sz="20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2618457" y="1257647"/>
            <a:ext cx="1800200" cy="10054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2228940" y="1091009"/>
            <a:ext cx="1060412" cy="507504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0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logit</a:t>
            </a:r>
            <a:endParaRPr lang="pt-BR" sz="20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2646222" y="4358849"/>
            <a:ext cx="643130" cy="5858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971601" y="4376782"/>
            <a:ext cx="2088232" cy="507504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0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Probabilidade</a:t>
            </a:r>
            <a:endParaRPr lang="pt-BR" sz="20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5865331" y="1496687"/>
            <a:ext cx="643130" cy="5858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6371556" y="1382289"/>
            <a:ext cx="1420452" cy="397373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000" smtClean="0">
                <a:latin typeface="Prototype" pitchFamily="2" charset="0"/>
                <a:cs typeface="Prototype" pitchFamily="2" charset="0"/>
              </a:rPr>
              <a:t>“sem error”</a:t>
            </a:r>
            <a:endParaRPr lang="pt-BR" sz="20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76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123478"/>
            <a:ext cx="6696744" cy="49368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7" y="125211"/>
            <a:ext cx="6694394" cy="493511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3267" y="123478"/>
            <a:ext cx="6696745" cy="493685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23528" y="1851670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endParaRPr lang="pt-BR" sz="1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/>
              <p:cNvSpPr txBox="1"/>
              <p:nvPr/>
            </p:nvSpPr>
            <p:spPr>
              <a:xfrm>
                <a:off x="20155" y="2190839"/>
                <a:ext cx="1221787" cy="576064"/>
              </a:xfrm>
              <a:prstGeom prst="rect">
                <a:avLst/>
              </a:prstGeom>
            </p:spPr>
            <p:txBody>
              <a:bodyPr vert="horz" wrap="square" lIns="91440" tIns="45720" rIns="91440" bIns="45720" rtlCol="0">
                <a:normAutofit fontScale="77500" lnSpcReduction="20000"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i="1">
                              <a:latin typeface="Cambria Math" panose="02040503050406030204" pitchFamily="18" charset="0"/>
                              <a:cs typeface="Prototype" pitchFamily="2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pt-BR" i="1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cs typeface="Prototype" pitchFamily="2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i="1">
                                      <a:latin typeface="Cambria Math" panose="02040503050406030204" pitchFamily="18" charset="0"/>
                                      <a:cs typeface="Prototype" pitchFamily="2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pt-BR" i="1">
                                      <a:latin typeface="Cambria Math" panose="02040503050406030204" pitchFamily="18" charset="0"/>
                                      <a:cs typeface="Prototype" pitchFamily="2" charset="0"/>
                                    </a:rPr>
                                    <m:t>1−</m:t>
                                  </m:r>
                                  <m:r>
                                    <a:rPr lang="pt-BR" i="1">
                                      <a:latin typeface="Cambria Math" panose="02040503050406030204" pitchFamily="18" charset="0"/>
                                      <a:cs typeface="Prototype" pitchFamily="2" charset="0"/>
                                    </a:rPr>
                                    <m:t>𝑝</m:t>
                                  </m:r>
                                </m:den>
                              </m:f>
                              <m:r>
                                <a:rPr lang="pt-BR" i="1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 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pt-BR" sz="1800" dirty="0" smtClean="0">
                  <a:solidFill>
                    <a:schemeClr val="tx1"/>
                  </a:solidFill>
                  <a:latin typeface="Prototype" pitchFamily="2" charset="0"/>
                  <a:cs typeface="Prototype" pitchFamily="2" charset="0"/>
                </a:endParaRPr>
              </a:p>
            </p:txBody>
          </p:sp>
        </mc:Choice>
        <mc:Fallback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5" y="2190839"/>
                <a:ext cx="1221787" cy="5760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6588224" y="4669966"/>
                <a:ext cx="1221787" cy="380578"/>
              </a:xfrm>
              <a:prstGeom prst="rect">
                <a:avLst/>
              </a:prstGeom>
            </p:spPr>
            <p:txBody>
              <a:bodyPr vert="horz" wrap="square" lIns="91440" tIns="45720" rIns="91440" bIns="45720" rtlCol="0">
                <a:norm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cs typeface="Prototype" pitchFamily="2" charset="0"/>
                        </a:rPr>
                        <m:t>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cs typeface="Prototype" pitchFamily="2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cs typeface="Prototype" pitchFamily="2" charset="0"/>
                        </a:rPr>
                        <m:t>𝑏𝑋</m:t>
                      </m:r>
                    </m:oMath>
                  </m:oMathPara>
                </a14:m>
                <a:endParaRPr lang="pt-BR" sz="1800" dirty="0" smtClean="0">
                  <a:solidFill>
                    <a:schemeClr val="tx1"/>
                  </a:solidFill>
                  <a:latin typeface="Prototype" pitchFamily="2" charset="0"/>
                  <a:cs typeface="Prototype" pitchFamily="2" charset="0"/>
                </a:endParaRPr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4669966"/>
                <a:ext cx="1221787" cy="3805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0" y="2191511"/>
                <a:ext cx="1221787" cy="5760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wrap="square" lIns="91440" tIns="45720" rIns="91440" bIns="45720" rtlCol="0">
                <a:norm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cs typeface="Prototype" pitchFamily="2" charset="0"/>
                        </a:rPr>
                        <m:t>𝑝</m:t>
                      </m:r>
                    </m:oMath>
                  </m:oMathPara>
                </a14:m>
                <a:endParaRPr lang="pt-BR" sz="1800" dirty="0" smtClean="0">
                  <a:solidFill>
                    <a:schemeClr val="tx1"/>
                  </a:solidFill>
                  <a:latin typeface="Prototype" pitchFamily="2" charset="0"/>
                  <a:cs typeface="Prototype" pitchFamily="2" charset="0"/>
                </a:endParaRPr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91511"/>
                <a:ext cx="1221787" cy="5760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6136895" y="4402088"/>
                <a:ext cx="1891489" cy="70994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wrap="square" lIns="91440" tIns="45720" rIns="91440" bIns="45720" rtlCol="0">
                <a:norm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cs typeface="Prototype" pitchFamily="2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−(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𝑎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+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𝑏𝑋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pt-BR" sz="1800" dirty="0" smtClean="0">
                  <a:solidFill>
                    <a:schemeClr val="tx1"/>
                  </a:solidFill>
                  <a:latin typeface="Prototype" pitchFamily="2" charset="0"/>
                  <a:cs typeface="Prototype" pitchFamily="2" charset="0"/>
                </a:endParaRPr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6895" y="4402088"/>
                <a:ext cx="1891489" cy="7099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96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39952" y="3219822"/>
            <a:ext cx="4464496" cy="504056"/>
          </a:xfrm>
        </p:spPr>
        <p:txBody>
          <a:bodyPr>
            <a:normAutofit/>
          </a:bodyPr>
          <a:lstStyle/>
          <a:p>
            <a:r>
              <a:rPr lang="pt-BR" sz="2400" smtClean="0">
                <a:solidFill>
                  <a:srgbClr val="FF0000"/>
                </a:solidFill>
              </a:rPr>
              <a:t>X= 0, logit = - 7.398</a:t>
            </a:r>
            <a:endParaRPr lang="pt-BR" sz="240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b="24647"/>
          <a:stretch/>
        </p:blipFill>
        <p:spPr>
          <a:xfrm>
            <a:off x="2123728" y="86022"/>
            <a:ext cx="5153025" cy="1765648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53752" y="3691831"/>
            <a:ext cx="4139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/>
              <a:t>predict(logreg, data.frame(alcool=c(6))) -</a:t>
            </a:r>
          </a:p>
          <a:p>
            <a:r>
              <a:rPr lang="pt-BR"/>
              <a:t>predict(logreg, data.frame(alcool=c(5</a:t>
            </a:r>
            <a:r>
              <a:rPr lang="pt-BR"/>
              <a:t>))) </a:t>
            </a:r>
            <a:endParaRPr lang="pt-BR" smtClean="0"/>
          </a:p>
          <a:p>
            <a:r>
              <a:rPr lang="pt-BR" smtClean="0"/>
              <a:t>= 1.324</a:t>
            </a:r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3993034" y="3723878"/>
            <a:ext cx="51480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smtClean="0">
                <a:solidFill>
                  <a:srgbClr val="FF0000"/>
                </a:solidFill>
              </a:rPr>
              <a:t>Para cada incremento em álcool, a chance</a:t>
            </a:r>
            <a:br>
              <a:rPr lang="pt-BR" sz="2000" smtClean="0">
                <a:solidFill>
                  <a:srgbClr val="FF0000"/>
                </a:solidFill>
              </a:rPr>
            </a:br>
            <a:r>
              <a:rPr lang="pt-BR" sz="2000" smtClean="0">
                <a:solidFill>
                  <a:srgbClr val="FF0000"/>
                </a:solidFill>
              </a:rPr>
              <a:t>em logodds/logit de acidente aumenta em 1.32</a:t>
            </a:r>
            <a:endParaRPr lang="pt-BR" sz="200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166558" y="4249951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mtClean="0"/>
              <a:t>exp(1.32) = 3.7 (As chances de ter acidentes é 3.7 maior....) </a:t>
            </a:r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Espaço Reservado para Conteúdo 2"/>
              <p:cNvSpPr txBox="1">
                <a:spLocks/>
              </p:cNvSpPr>
              <p:nvPr/>
            </p:nvSpPr>
            <p:spPr>
              <a:xfrm>
                <a:off x="0" y="1957638"/>
                <a:ext cx="4843365" cy="87194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=−7.4+1.32∗</m:t>
                      </m:r>
                      <m:r>
                        <a:rPr lang="pt-BR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𝐴𝑙𝑐𝑜𝑜𝑙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sz="2400" smtClean="0">
                  <a:solidFill>
                    <a:schemeClr val="tx1"/>
                  </a:solidFill>
                </a:endParaRPr>
              </a:p>
              <a:p>
                <a:endParaRPr lang="pt-BR" sz="240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57638"/>
                <a:ext cx="4843365" cy="8719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Espaço Reservado para Conteúdo 2"/>
              <p:cNvSpPr txBox="1">
                <a:spLocks/>
              </p:cNvSpPr>
              <p:nvPr/>
            </p:nvSpPr>
            <p:spPr>
              <a:xfrm>
                <a:off x="4843364" y="1895903"/>
                <a:ext cx="4843365" cy="7195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−(</m:t>
                              </m:r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−7.4+1.32</m:t>
                              </m:r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𝐴𝑙𝑐𝑜𝑜𝑙</m:t>
                              </m:r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z="2400" smtClean="0">
                  <a:solidFill>
                    <a:schemeClr val="tx1"/>
                  </a:solidFill>
                </a:endParaRPr>
              </a:p>
              <a:p>
                <a:endParaRPr lang="pt-BR" sz="240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364" y="1895903"/>
                <a:ext cx="4843365" cy="719501"/>
              </a:xfrm>
              <a:prstGeom prst="rect">
                <a:avLst/>
              </a:prstGeom>
              <a:blipFill>
                <a:blip r:embed="rId4"/>
                <a:stretch>
                  <a:fillRect b="-33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tângulo 15"/>
          <p:cNvSpPr/>
          <p:nvPr/>
        </p:nvSpPr>
        <p:spPr>
          <a:xfrm>
            <a:off x="3815377" y="4388450"/>
            <a:ext cx="522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mtClean="0"/>
              <a:t>OR</a:t>
            </a:r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4220244" y="4809065"/>
            <a:ext cx="33275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mtClean="0"/>
              <a:t>1/1+exp(-(1.32)) = 78%</a:t>
            </a:r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3842220" y="4780866"/>
            <a:ext cx="522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/>
              <a:t>p</a:t>
            </a:r>
          </a:p>
        </p:txBody>
      </p:sp>
      <p:cxnSp>
        <p:nvCxnSpPr>
          <p:cNvPr id="19" name="Conector de Seta Reta 18"/>
          <p:cNvCxnSpPr/>
          <p:nvPr/>
        </p:nvCxnSpPr>
        <p:spPr>
          <a:xfrm flipH="1">
            <a:off x="1115616" y="339502"/>
            <a:ext cx="2160240" cy="161813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 flipH="1">
            <a:off x="2380356" y="1616767"/>
            <a:ext cx="751484" cy="670915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 flipH="1">
            <a:off x="3275856" y="1798922"/>
            <a:ext cx="112612" cy="48876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4700240" y="2424121"/>
            <a:ext cx="735856" cy="361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/>
          <p:nvPr/>
        </p:nvCxnSpPr>
        <p:spPr>
          <a:xfrm>
            <a:off x="3661886" y="1574419"/>
            <a:ext cx="1994326" cy="1645403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 flipH="1">
            <a:off x="2881510" y="1851670"/>
            <a:ext cx="610370" cy="188584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ipse 46"/>
          <p:cNvSpPr/>
          <p:nvPr/>
        </p:nvSpPr>
        <p:spPr>
          <a:xfrm>
            <a:off x="2051721" y="195486"/>
            <a:ext cx="504056" cy="2322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Elipse 47"/>
          <p:cNvSpPr/>
          <p:nvPr/>
        </p:nvSpPr>
        <p:spPr>
          <a:xfrm>
            <a:off x="4645053" y="195486"/>
            <a:ext cx="1439115" cy="2322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031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4" grpId="0"/>
      <p:bldP spid="15" grpId="0"/>
      <p:bldP spid="16" grpId="0"/>
      <p:bldP spid="17" grpId="0"/>
      <p:bldP spid="18" grpId="0"/>
      <p:bldP spid="47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7801"/>
            <a:ext cx="4867275" cy="809625"/>
          </a:xfrm>
          <a:prstGeom prst="rect">
            <a:avLst/>
          </a:prstGeom>
        </p:spPr>
      </p:pic>
      <p:sp>
        <p:nvSpPr>
          <p:cNvPr id="27" name="Retângulo 26"/>
          <p:cNvSpPr/>
          <p:nvPr/>
        </p:nvSpPr>
        <p:spPr>
          <a:xfrm>
            <a:off x="3059832" y="2513694"/>
            <a:ext cx="972108" cy="274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/>
          <a:srcRect r="20349" b="24647"/>
          <a:stretch/>
        </p:blipFill>
        <p:spPr>
          <a:xfrm>
            <a:off x="76744" y="177310"/>
            <a:ext cx="4104456" cy="176564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Espaço Reservado para Conteúdo 2"/>
              <p:cNvSpPr txBox="1">
                <a:spLocks/>
              </p:cNvSpPr>
              <p:nvPr/>
            </p:nvSpPr>
            <p:spPr>
              <a:xfrm>
                <a:off x="4260750" y="56798"/>
                <a:ext cx="4752527" cy="9060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pt-BR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=−7.4+1.32∗</m:t>
                      </m:r>
                      <m:r>
                        <a:rPr lang="pt-BR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𝐴𝑙𝑐𝑜𝑜𝑙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sz="2400" smtClean="0">
                  <a:solidFill>
                    <a:schemeClr val="tx1"/>
                  </a:solidFill>
                </a:endParaRPr>
              </a:p>
              <a:p>
                <a:endParaRPr lang="pt-BR" sz="240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750" y="56798"/>
                <a:ext cx="4752527" cy="9060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Espaço Reservado para Conteúdo 2"/>
              <p:cNvSpPr txBox="1">
                <a:spLocks/>
              </p:cNvSpPr>
              <p:nvPr/>
            </p:nvSpPr>
            <p:spPr>
              <a:xfrm>
                <a:off x="4171546" y="751218"/>
                <a:ext cx="4843365" cy="9332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−(</m:t>
                              </m:r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−7.4+1.32</m:t>
                              </m:r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pt-BR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z="2400" smtClean="0">
                  <a:solidFill>
                    <a:schemeClr val="tx1"/>
                  </a:solidFill>
                </a:endParaRPr>
              </a:p>
              <a:p>
                <a:endParaRPr lang="pt-BR" sz="240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546" y="751218"/>
                <a:ext cx="4843365" cy="9332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Espaço Reservado para Conteúdo 2"/>
              <p:cNvSpPr txBox="1">
                <a:spLocks/>
              </p:cNvSpPr>
              <p:nvPr/>
            </p:nvSpPr>
            <p:spPr>
              <a:xfrm>
                <a:off x="5004048" y="1574632"/>
                <a:ext cx="2887714" cy="5438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/>
                    </a:solidFill>
                    <a:latin typeface="NewsGoth BT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=0.107</m:t>
                      </m:r>
                    </m:oMath>
                  </m:oMathPara>
                </a14:m>
                <a:endParaRPr lang="pt-BR" sz="2400" smtClean="0">
                  <a:solidFill>
                    <a:schemeClr val="tx1"/>
                  </a:solidFill>
                </a:endParaRPr>
              </a:p>
              <a:p>
                <a:endParaRPr lang="pt-BR" sz="240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574632"/>
                <a:ext cx="2887714" cy="5438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ector de Seta Reta 15"/>
          <p:cNvCxnSpPr/>
          <p:nvPr/>
        </p:nvCxnSpPr>
        <p:spPr>
          <a:xfrm flipV="1">
            <a:off x="1763688" y="627534"/>
            <a:ext cx="4536504" cy="105690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flipV="1">
            <a:off x="1763688" y="627534"/>
            <a:ext cx="5544616" cy="122413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m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5133" y="2034246"/>
            <a:ext cx="4219115" cy="3110338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85132" y="2052994"/>
            <a:ext cx="4219115" cy="3110337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85131" y="2034246"/>
            <a:ext cx="4244545" cy="3129085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85130" y="2034246"/>
            <a:ext cx="4244545" cy="3129085"/>
          </a:xfrm>
          <a:prstGeom prst="rect">
            <a:avLst/>
          </a:prstGeom>
        </p:spPr>
      </p:pic>
      <p:sp>
        <p:nvSpPr>
          <p:cNvPr id="24" name="Elipse 23"/>
          <p:cNvSpPr/>
          <p:nvPr/>
        </p:nvSpPr>
        <p:spPr>
          <a:xfrm>
            <a:off x="5657062" y="1553573"/>
            <a:ext cx="1651242" cy="5858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6898768" y="2125110"/>
            <a:ext cx="2088232" cy="507504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0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Probabilidade</a:t>
            </a:r>
            <a:endParaRPr lang="pt-BR" sz="20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90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4" grpId="0"/>
      <p:bldP spid="15" grpId="0"/>
      <p:bldP spid="11" grpId="0"/>
      <p:bldP spid="24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Previsão / Acurácia </a:t>
            </a:r>
            <a:endParaRPr lang="pt-BR"/>
          </a:p>
        </p:txBody>
      </p:sp>
      <p:cxnSp>
        <p:nvCxnSpPr>
          <p:cNvPr id="4" name="Conector reto 3"/>
          <p:cNvCxnSpPr/>
          <p:nvPr/>
        </p:nvCxnSpPr>
        <p:spPr>
          <a:xfrm>
            <a:off x="673224" y="2283718"/>
            <a:ext cx="814724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673224" y="1831132"/>
            <a:ext cx="814724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>
            <a:off x="3131840" y="1275606"/>
            <a:ext cx="55871" cy="2448272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922766" y="1364032"/>
            <a:ext cx="7298468" cy="3200748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Acidente     	Previsão		Acurácia</a:t>
            </a:r>
          </a:p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	1			1			</a:t>
            </a:r>
            <a:r>
              <a:rPr lang="pt-BR" sz="2800" smtClean="0">
                <a:solidFill>
                  <a:srgbClr val="FF0000"/>
                </a:solidFill>
                <a:latin typeface="Prototype" pitchFamily="2" charset="0"/>
                <a:cs typeface="Prototype" pitchFamily="2" charset="0"/>
              </a:rPr>
              <a:t>1</a:t>
            </a:r>
          </a:p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	0			0			</a:t>
            </a:r>
            <a:r>
              <a:rPr lang="pt-BR" sz="2800" smtClean="0">
                <a:solidFill>
                  <a:srgbClr val="FF0000"/>
                </a:solidFill>
                <a:latin typeface="Prototype" pitchFamily="2" charset="0"/>
                <a:cs typeface="Prototype" pitchFamily="2" charset="0"/>
              </a:rPr>
              <a:t>1</a:t>
            </a:r>
          </a:p>
          <a:p>
            <a:r>
              <a:rPr lang="pt-BR" sz="2800" smtClean="0">
                <a:latin typeface="Prototype" pitchFamily="2" charset="0"/>
                <a:cs typeface="Prototype" pitchFamily="2" charset="0"/>
              </a:rPr>
              <a:t>	1			0			0</a:t>
            </a:r>
          </a:p>
          <a:p>
            <a:r>
              <a:rPr lang="pt-BR" sz="2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	0			1			0</a:t>
            </a:r>
            <a:endParaRPr lang="pt-BR" sz="2800" dirty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673224" y="2767236"/>
            <a:ext cx="814724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673224" y="3127276"/>
            <a:ext cx="814724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673224" y="3559324"/>
            <a:ext cx="8147248" cy="0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flipH="1">
            <a:off x="5580112" y="1298839"/>
            <a:ext cx="55871" cy="2448272"/>
          </a:xfrm>
          <a:prstGeom prst="line">
            <a:avLst/>
          </a:prstGeom>
          <a:ln w="762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aixaDeTexto 17"/>
              <p:cNvSpPr txBox="1"/>
              <p:nvPr/>
            </p:nvSpPr>
            <p:spPr>
              <a:xfrm>
                <a:off x="1979712" y="4040557"/>
                <a:ext cx="5904656" cy="948913"/>
              </a:xfrm>
              <a:prstGeom prst="rect">
                <a:avLst/>
              </a:prstGeom>
            </p:spPr>
            <p:txBody>
              <a:bodyPr vert="horz" wrap="square" lIns="91440" tIns="45720" rIns="91440" bIns="45720" rtlCol="0"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𝐴𝑐𝑢𝑟</m:t>
                      </m:r>
                      <m:r>
                        <a:rPr lang="pt-B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á</m:t>
                      </m:r>
                      <m:r>
                        <a:rPr lang="pt-B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𝑐𝑖𝑎</m:t>
                      </m:r>
                      <m:r>
                        <a:rPr lang="pt-B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=</m:t>
                      </m:r>
                      <m:f>
                        <m:fPr>
                          <m:ctrlPr>
                            <a:rPr lang="pt-B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pt-BR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pt-BR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𝑎𝑐𝑢𝑟</m:t>
                              </m:r>
                              <m:r>
                                <a:rPr lang="pt-BR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á</m:t>
                              </m:r>
                              <m:r>
                                <a:rPr lang="pt-BR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Prototype" pitchFamily="2" charset="0"/>
                                </a:rPr>
                                <m:t>𝑖𝑎</m:t>
                              </m:r>
                            </m:e>
                          </m:nary>
                        </m:num>
                        <m:den>
                          <m:r>
                            <a:rPr lang="pt-B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𝑇𝑜𝑡𝑎𝑙</m:t>
                          </m:r>
                        </m:den>
                      </m:f>
                      <m:r>
                        <a:rPr lang="pt-B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pt-B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</m:ctrlPr>
                        </m:accPr>
                        <m:e>
                          <m:r>
                            <a:rPr lang="pt-BR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Prototype" pitchFamily="2" charset="0"/>
                            </a:rPr>
                            <m:t>𝑥</m:t>
                          </m:r>
                        </m:e>
                      </m:acc>
                      <m:r>
                        <a:rPr lang="pt-B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𝑎𝑐𝑢𝑟</m:t>
                      </m:r>
                      <m:r>
                        <a:rPr lang="pt-B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á</m:t>
                      </m:r>
                      <m:r>
                        <a:rPr lang="pt-BR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Prototype" pitchFamily="2" charset="0"/>
                        </a:rPr>
                        <m:t>𝑐𝑖𝑎</m:t>
                      </m:r>
                    </m:oMath>
                  </m:oMathPara>
                </a14:m>
                <a:endParaRPr lang="pt-BR" sz="2800" dirty="0" smtClean="0">
                  <a:solidFill>
                    <a:schemeClr val="tx1"/>
                  </a:solidFill>
                  <a:latin typeface="Prototype" pitchFamily="2" charset="0"/>
                  <a:cs typeface="Prototype" pitchFamily="2" charset="0"/>
                </a:endParaRPr>
              </a:p>
            </p:txBody>
          </p:sp>
        </mc:Choice>
        <mc:Fallback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040557"/>
                <a:ext cx="5904656" cy="9489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478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sz="1800" dirty="0" smtClean="0">
            <a:solidFill>
              <a:schemeClr val="tx1"/>
            </a:solidFill>
            <a:latin typeface="Prototype" pitchFamily="2" charset="0"/>
            <a:cs typeface="Prototype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39207</TotalTime>
  <Words>522</Words>
  <Application>Microsoft Office PowerPoint</Application>
  <PresentationFormat>Apresentação na tela (16:9)</PresentationFormat>
  <Paragraphs>170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 Math</vt:lpstr>
      <vt:lpstr>NewsGoth BT</vt:lpstr>
      <vt:lpstr>Prototype</vt:lpstr>
      <vt:lpstr>Tema do Office</vt:lpstr>
      <vt:lpstr>INTRODUÇÃO AO R E  ESTATÍSTICA BÁSICA: </vt:lpstr>
      <vt:lpstr>AGENDA/OBJETIVOS</vt:lpstr>
      <vt:lpstr>Diferenças</vt:lpstr>
      <vt:lpstr>Apresentação do PowerPoint</vt:lpstr>
      <vt:lpstr>Variável dependente</vt:lpstr>
      <vt:lpstr>Apresentação do PowerPoint</vt:lpstr>
      <vt:lpstr>Apresentação do PowerPoint</vt:lpstr>
      <vt:lpstr>Apresentação do PowerPoint</vt:lpstr>
      <vt:lpstr>Previsão / Acurácia </vt:lpstr>
      <vt:lpstr>Aplicações</vt:lpstr>
      <vt:lpstr>DPLYR </vt:lpstr>
      <vt:lpstr>GGPLOT</vt:lpstr>
      <vt:lpstr>GLM</vt:lpstr>
      <vt:lpstr>DPLYR</vt:lpstr>
      <vt:lpstr>GGPLOT</vt:lpstr>
      <vt:lpstr>Apresentação do PowerPoint</vt:lpstr>
      <vt:lpstr>Apresentação do PowerPoint</vt:lpstr>
      <vt:lpstr>Revisão</vt:lpstr>
      <vt:lpstr>Apresentação do PowerPoint</vt:lpstr>
      <vt:lpstr>Apresentação do PowerPoint</vt:lpstr>
      <vt:lpstr>REVISÃO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Luis Anunciacao</cp:lastModifiedBy>
  <cp:revision>209</cp:revision>
  <dcterms:modified xsi:type="dcterms:W3CDTF">2018-01-10T04:34:09Z</dcterms:modified>
</cp:coreProperties>
</file>