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1" r:id="rId4"/>
    <p:sldId id="290" r:id="rId5"/>
    <p:sldId id="294" r:id="rId6"/>
    <p:sldId id="303" r:id="rId7"/>
    <p:sldId id="295" r:id="rId8"/>
    <p:sldId id="296" r:id="rId9"/>
    <p:sldId id="300" r:id="rId10"/>
    <p:sldId id="298" r:id="rId11"/>
    <p:sldId id="301" r:id="rId12"/>
    <p:sldId id="299" r:id="rId13"/>
    <p:sldId id="304" r:id="rId14"/>
    <p:sldId id="305" r:id="rId15"/>
    <p:sldId id="306" r:id="rId16"/>
    <p:sldId id="269" r:id="rId17"/>
    <p:sldId id="270" r:id="rId18"/>
    <p:sldId id="287" r:id="rId19"/>
    <p:sldId id="292" r:id="rId20"/>
    <p:sldId id="288" r:id="rId21"/>
    <p:sldId id="289" r:id="rId22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2" y="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5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44408-E2C2-4FE9-B600-6F45CE611C25}" type="datetimeFigureOut">
              <a:rPr lang="pt-BR" smtClean="0"/>
              <a:t>02/01/2018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5ADA1-D85F-4D88-BB14-F0985070A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55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A37E8-67AA-47AC-A10C-5D7B12DA7DC7}" type="datetimeFigureOut">
              <a:rPr lang="pt-BR" smtClean="0"/>
              <a:pPr/>
              <a:t>02/01/2018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32B4B-31DA-4A37-8D07-40F7B5A13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3568" y="1131590"/>
            <a:ext cx="7772400" cy="1440160"/>
          </a:xfrm>
        </p:spPr>
        <p:txBody>
          <a:bodyPr>
            <a:noAutofit/>
          </a:bodyPr>
          <a:lstStyle>
            <a:lvl1pPr>
              <a:defRPr sz="4800">
                <a:latin typeface="Prototype" pitchFamily="2" charset="0"/>
                <a:cs typeface="Prototype" pitchFamily="2" charset="0"/>
              </a:defRPr>
            </a:lvl1pPr>
          </a:lstStyle>
          <a:p>
            <a:r>
              <a:rPr lang="pt-BR" dirty="0"/>
              <a:t>INTRODUÇÃO AO R E </a:t>
            </a:r>
            <a:br>
              <a:rPr lang="pt-BR" dirty="0"/>
            </a:br>
            <a:r>
              <a:rPr lang="pt-BR" dirty="0"/>
              <a:t>ESTATÍSTICA BÁSICA: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99742"/>
            <a:ext cx="6400800" cy="720080"/>
          </a:xfrm>
        </p:spPr>
        <p:txBody>
          <a:bodyPr>
            <a:noAutofit/>
          </a:bodyPr>
          <a:lstStyle>
            <a:lvl1pPr marL="0" indent="0" algn="ctr">
              <a:buNone/>
              <a:defRPr sz="4800">
                <a:solidFill>
                  <a:srgbClr val="FFCC00"/>
                </a:solidFill>
                <a:latin typeface="Prototype" pitchFamily="2" charset="0"/>
                <a:cs typeface="Prototyp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AULA 1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4155927"/>
            <a:ext cx="4320480" cy="360039"/>
          </a:xfrm>
        </p:spPr>
        <p:txBody>
          <a:bodyPr>
            <a:noAutofit/>
          </a:bodyPr>
          <a:lstStyle>
            <a:lvl1pPr algn="ctr">
              <a:defRPr sz="1800">
                <a:latin typeface="Prototype" pitchFamily="2" charset="0"/>
                <a:cs typeface="Prototype" pitchFamily="2" charset="0"/>
              </a:defRPr>
            </a:lvl1pPr>
          </a:lstStyle>
          <a:p>
            <a:pPr lvl="0"/>
            <a:r>
              <a:rPr lang="pt-BR" dirty="0"/>
              <a:t>LUIS ANUNCIAÇÃO (PUC-RIO)</a:t>
            </a:r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4515966"/>
            <a:ext cx="2880320" cy="288032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pt-BR" dirty="0"/>
              <a:t>anovabr.com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39552" y="1635646"/>
            <a:ext cx="7992888" cy="1584176"/>
          </a:xfrm>
        </p:spPr>
        <p:txBody>
          <a:bodyPr>
            <a:noAutofit/>
          </a:bodyPr>
          <a:lstStyle>
            <a:lvl1pPr marL="0" indent="0" algn="ctr">
              <a:buNone/>
              <a:defRPr sz="11500" b="0">
                <a:solidFill>
                  <a:srgbClr val="FFCC00"/>
                </a:solidFill>
                <a:latin typeface="Prototype" pitchFamily="2" charset="0"/>
                <a:cs typeface="Prototyp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REVISÃO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433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latin typeface="Prototype" pitchFamily="2" charset="0"/>
                <a:cs typeface="Prototype" pitchFamily="2" charset="0"/>
              </a:defRPr>
            </a:lvl1pPr>
          </a:lstStyle>
          <a:p>
            <a:r>
              <a:rPr lang="pt-BR" dirty="0"/>
              <a:t>ESTRUTURA DE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747864"/>
          </a:xfrm>
        </p:spPr>
        <p:txBody>
          <a:bodyPr>
            <a:normAutofit/>
          </a:bodyPr>
          <a:lstStyle>
            <a:lvl1pPr>
              <a:buNone/>
              <a:defRPr sz="2800">
                <a:latin typeface="NewsGoth BT" pitchFamily="34" charset="0"/>
              </a:defRPr>
            </a:lvl1pPr>
            <a:lvl2pPr>
              <a:defRPr>
                <a:latin typeface="NewsGoth BT" pitchFamily="34" charset="0"/>
              </a:defRPr>
            </a:lvl2pPr>
            <a:lvl3pPr>
              <a:defRPr>
                <a:latin typeface="NewsGoth BT" pitchFamily="34" charset="0"/>
              </a:defRPr>
            </a:lvl3pPr>
            <a:lvl4pPr>
              <a:defRPr>
                <a:latin typeface="NewsGoth BT" pitchFamily="34" charset="0"/>
              </a:defRPr>
            </a:lvl4pPr>
            <a:lvl5pPr>
              <a:buNone/>
              <a:defRPr>
                <a:latin typeface="NewsGoth BT" pitchFamily="34" charset="0"/>
              </a:defRPr>
            </a:lvl5pPr>
          </a:lstStyle>
          <a:p>
            <a:pPr lvl="0"/>
            <a:r>
              <a:rPr lang="pt-BR" dirty="0"/>
              <a:t>1. (O CURSO)</a:t>
            </a:r>
          </a:p>
          <a:p>
            <a:pPr lvl="0"/>
            <a:r>
              <a:rPr lang="pt-BR" dirty="0"/>
              <a:t>2. Agenda – Objetivos</a:t>
            </a:r>
          </a:p>
          <a:p>
            <a:pPr lvl="0"/>
            <a:r>
              <a:rPr lang="pt-BR" dirty="0"/>
              <a:t>3. Noções para aplicação</a:t>
            </a:r>
          </a:p>
          <a:p>
            <a:pPr lvl="0"/>
            <a:r>
              <a:rPr lang="pt-BR" dirty="0"/>
              <a:t>4. </a:t>
            </a:r>
            <a:r>
              <a:rPr lang="pt-BR" dirty="0" err="1"/>
              <a:t>Lab</a:t>
            </a:r>
            <a:endParaRPr lang="pt-BR" dirty="0"/>
          </a:p>
          <a:p>
            <a:pPr lvl="0"/>
            <a:r>
              <a:rPr lang="pt-BR" dirty="0"/>
              <a:t>5. Revisão</a:t>
            </a:r>
          </a:p>
        </p:txBody>
      </p:sp>
      <p:pic>
        <p:nvPicPr>
          <p:cNvPr id="1026" name="Picture 2" descr="D:\Desktop\SERVIÇOS\ANOVA\anov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31990"/>
            <a:ext cx="299740" cy="28803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latin typeface="Prototype" pitchFamily="2" charset="0"/>
                <a:cs typeface="Prototype" pitchFamily="2" charset="0"/>
              </a:defRPr>
            </a:lvl1pPr>
          </a:lstStyle>
          <a:p>
            <a:r>
              <a:rPr lang="pt-BR" dirty="0"/>
              <a:t>ESTRUTURA DE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4186808" cy="3747864"/>
          </a:xfrm>
        </p:spPr>
        <p:txBody>
          <a:bodyPr>
            <a:normAutofit/>
          </a:bodyPr>
          <a:lstStyle>
            <a:lvl1pPr>
              <a:buNone/>
              <a:defRPr sz="2800">
                <a:latin typeface="NewsGoth BT" pitchFamily="34" charset="0"/>
              </a:defRPr>
            </a:lvl1pPr>
            <a:lvl2pPr>
              <a:defRPr>
                <a:latin typeface="NewsGoth BT" pitchFamily="34" charset="0"/>
              </a:defRPr>
            </a:lvl2pPr>
            <a:lvl3pPr>
              <a:defRPr>
                <a:latin typeface="NewsGoth BT" pitchFamily="34" charset="0"/>
              </a:defRPr>
            </a:lvl3pPr>
            <a:lvl4pPr>
              <a:defRPr>
                <a:latin typeface="NewsGoth BT" pitchFamily="34" charset="0"/>
              </a:defRPr>
            </a:lvl4pPr>
            <a:lvl5pPr>
              <a:buNone/>
              <a:defRPr>
                <a:latin typeface="NewsGoth BT" pitchFamily="34" charset="0"/>
              </a:defRPr>
            </a:lvl5pPr>
          </a:lstStyle>
          <a:p>
            <a:pPr lvl="0"/>
            <a:r>
              <a:rPr lang="pt-BR" dirty="0"/>
              <a:t>1. (O CURSO)</a:t>
            </a:r>
          </a:p>
          <a:p>
            <a:pPr lvl="0"/>
            <a:r>
              <a:rPr lang="pt-BR" dirty="0"/>
              <a:t>2. Agenda – Objetivos</a:t>
            </a:r>
          </a:p>
          <a:p>
            <a:pPr lvl="0"/>
            <a:r>
              <a:rPr lang="pt-BR" dirty="0"/>
              <a:t>3. Noções para aplicação</a:t>
            </a:r>
          </a:p>
          <a:p>
            <a:pPr lvl="0"/>
            <a:r>
              <a:rPr lang="pt-BR" dirty="0"/>
              <a:t>4. </a:t>
            </a:r>
            <a:r>
              <a:rPr lang="pt-BR" dirty="0" err="1"/>
              <a:t>Lab</a:t>
            </a:r>
            <a:endParaRPr lang="pt-BR" dirty="0"/>
          </a:p>
          <a:p>
            <a:pPr lvl="0"/>
            <a:r>
              <a:rPr lang="pt-BR" dirty="0"/>
              <a:t>5. Revisão</a:t>
            </a:r>
          </a:p>
        </p:txBody>
      </p:sp>
      <p:pic>
        <p:nvPicPr>
          <p:cNvPr id="1026" name="Picture 2" descr="D:\Desktop\SERVIÇOS\ANOVA\anov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31990"/>
            <a:ext cx="299740" cy="288032"/>
          </a:xfrm>
          <a:prstGeom prst="rect">
            <a:avLst/>
          </a:prstGeom>
          <a:noFill/>
        </p:spPr>
      </p:pic>
      <p:sp>
        <p:nvSpPr>
          <p:cNvPr id="5" name="Espaço Reservado para Conteúdo 2"/>
          <p:cNvSpPr>
            <a:spLocks noGrp="1"/>
          </p:cNvSpPr>
          <p:nvPr>
            <p:ph idx="10" hasCustomPrompt="1"/>
          </p:nvPr>
        </p:nvSpPr>
        <p:spPr>
          <a:xfrm>
            <a:off x="4777680" y="1200150"/>
            <a:ext cx="4186808" cy="3747864"/>
          </a:xfrm>
        </p:spPr>
        <p:txBody>
          <a:bodyPr>
            <a:normAutofit/>
          </a:bodyPr>
          <a:lstStyle>
            <a:lvl1pPr>
              <a:buNone/>
              <a:defRPr sz="2800">
                <a:latin typeface="NewsGoth BT" pitchFamily="34" charset="0"/>
              </a:defRPr>
            </a:lvl1pPr>
            <a:lvl2pPr>
              <a:defRPr>
                <a:latin typeface="NewsGoth BT" pitchFamily="34" charset="0"/>
              </a:defRPr>
            </a:lvl2pPr>
            <a:lvl3pPr>
              <a:defRPr>
                <a:latin typeface="NewsGoth BT" pitchFamily="34" charset="0"/>
              </a:defRPr>
            </a:lvl3pPr>
            <a:lvl4pPr>
              <a:defRPr>
                <a:latin typeface="NewsGoth BT" pitchFamily="34" charset="0"/>
              </a:defRPr>
            </a:lvl4pPr>
            <a:lvl5pPr>
              <a:buNone/>
              <a:defRPr>
                <a:latin typeface="NewsGoth BT" pitchFamily="34" charset="0"/>
              </a:defRPr>
            </a:lvl5pPr>
          </a:lstStyle>
          <a:p>
            <a:pPr lvl="0"/>
            <a:r>
              <a:rPr lang="pt-BR" dirty="0"/>
              <a:t>1. (O CURSO)</a:t>
            </a:r>
          </a:p>
          <a:p>
            <a:pPr lvl="0"/>
            <a:r>
              <a:rPr lang="pt-BR" dirty="0"/>
              <a:t>2. Agenda – Objetivos</a:t>
            </a:r>
          </a:p>
          <a:p>
            <a:pPr lvl="0"/>
            <a:r>
              <a:rPr lang="pt-BR" dirty="0"/>
              <a:t>3. Noções para aplicação</a:t>
            </a:r>
          </a:p>
          <a:p>
            <a:pPr lvl="0"/>
            <a:r>
              <a:rPr lang="pt-BR" dirty="0"/>
              <a:t>4. </a:t>
            </a:r>
            <a:r>
              <a:rPr lang="pt-BR" dirty="0" err="1"/>
              <a:t>Lab</a:t>
            </a:r>
            <a:endParaRPr lang="pt-BR" dirty="0"/>
          </a:p>
          <a:p>
            <a:pPr lvl="0"/>
            <a:r>
              <a:rPr lang="pt-BR" dirty="0"/>
              <a:t>5. Revisão</a:t>
            </a:r>
          </a:p>
        </p:txBody>
      </p:sp>
    </p:spTree>
    <p:extLst>
      <p:ext uri="{BB962C8B-B14F-4D97-AF65-F5344CB8AC3E}">
        <p14:creationId xmlns:p14="http://schemas.microsoft.com/office/powerpoint/2010/main" val="347323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ESTRUTURA DE AULAS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74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1. (O CURSO)</a:t>
            </a:r>
          </a:p>
          <a:p>
            <a:pPr lvl="0"/>
            <a:r>
              <a:rPr lang="pt-BR" dirty="0"/>
              <a:t>2. Agenda – Objetivos</a:t>
            </a:r>
          </a:p>
          <a:p>
            <a:pPr lvl="0"/>
            <a:r>
              <a:rPr lang="pt-BR" dirty="0"/>
              <a:t>3. Noções para aplicação</a:t>
            </a:r>
          </a:p>
          <a:p>
            <a:pPr lvl="0"/>
            <a:r>
              <a:rPr lang="pt-BR" dirty="0"/>
              <a:t>4. </a:t>
            </a:r>
            <a:r>
              <a:rPr lang="pt-BR" dirty="0" err="1"/>
              <a:t>Lab</a:t>
            </a:r>
            <a:endParaRPr lang="pt-BR" dirty="0"/>
          </a:p>
          <a:p>
            <a:pPr lvl="0"/>
            <a:r>
              <a:rPr lang="pt-BR" dirty="0"/>
              <a:t>5. Revisão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Prototype" pitchFamily="2" charset="0"/>
          <a:ea typeface="+mj-ea"/>
          <a:cs typeface="Prototype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anovabr.com/" TargetMode="Externa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INTRODUÇÃO AO R E </a:t>
            </a:r>
            <a:br>
              <a:rPr lang="pt-BR" dirty="0"/>
            </a:br>
            <a:r>
              <a:rPr lang="pt-BR" dirty="0"/>
              <a:t>ESTATÍSTICA BÁSICA: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5 PRÁTICO:</a:t>
            </a:r>
          </a:p>
          <a:p>
            <a:r>
              <a:rPr lang="pt-BR" smtClean="0"/>
              <a:t>BAYES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LUIS ANUNCIAÇÃO (</a:t>
            </a:r>
            <a:r>
              <a:rPr lang="pt-BR"/>
              <a:t>PUC-RIO)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3131840" y="4515966"/>
            <a:ext cx="2880320" cy="360040"/>
          </a:xfrm>
        </p:spPr>
        <p:txBody>
          <a:bodyPr>
            <a:normAutofit lnSpcReduction="10000"/>
          </a:bodyPr>
          <a:lstStyle/>
          <a:p>
            <a:r>
              <a:rPr lang="pt-BR"/>
              <a:t>anovabr.com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4B9F2-21A2-4CBE-985D-B6353549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/>
              <a:t>Abordagem</a:t>
            </a:r>
            <a:r>
              <a:rPr lang="en-US" dirty="0"/>
              <a:t> </a:t>
            </a:r>
            <a:r>
              <a:rPr lang="en-US" dirty="0" err="1"/>
              <a:t>bayesiana</a:t>
            </a:r>
            <a:endParaRPr lang="en-US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F0646786-D3FB-4B4B-8B72-124C1E7EFC8C}"/>
              </a:ext>
            </a:extLst>
          </p:cNvPr>
          <p:cNvSpPr txBox="1">
            <a:spLocks/>
          </p:cNvSpPr>
          <p:nvPr/>
        </p:nvSpPr>
        <p:spPr>
          <a:xfrm>
            <a:off x="35496" y="1212845"/>
            <a:ext cx="9214780" cy="74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/>
              <a:t>Existe</a:t>
            </a:r>
            <a:r>
              <a:rPr lang="en-US" sz="2600" dirty="0"/>
              <a:t> x% de </a:t>
            </a:r>
            <a:r>
              <a:rPr lang="en-US" sz="2600" dirty="0" err="1"/>
              <a:t>probabilidade</a:t>
            </a:r>
            <a:r>
              <a:rPr lang="en-US" sz="2600" dirty="0"/>
              <a:t> </a:t>
            </a:r>
            <a:r>
              <a:rPr lang="en-US" sz="2600" dirty="0" err="1"/>
              <a:t>disso</a:t>
            </a:r>
            <a:r>
              <a:rPr lang="en-US" sz="2600" dirty="0"/>
              <a:t> </a:t>
            </a:r>
            <a:r>
              <a:rPr lang="en-US" sz="2600" dirty="0" err="1"/>
              <a:t>ocorrer</a:t>
            </a:r>
            <a:r>
              <a:rPr lang="en-US" sz="2600" dirty="0"/>
              <a:t> no </a:t>
            </a:r>
            <a:r>
              <a:rPr lang="en-US" sz="2600" err="1"/>
              <a:t>grupo</a:t>
            </a:r>
            <a:r>
              <a:rPr lang="en-US" sz="2600"/>
              <a:t> </a:t>
            </a:r>
            <a:r>
              <a:rPr lang="en-US" sz="2600" smtClean="0"/>
              <a:t>experimental</a:t>
            </a:r>
            <a:endParaRPr lang="en-US" sz="2600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00B8B7F2-F1B4-4E69-859F-5108339C1408}"/>
              </a:ext>
            </a:extLst>
          </p:cNvPr>
          <p:cNvSpPr txBox="1">
            <a:spLocks/>
          </p:cNvSpPr>
          <p:nvPr/>
        </p:nvSpPr>
        <p:spPr>
          <a:xfrm>
            <a:off x="683568" y="2240326"/>
            <a:ext cx="8686800" cy="662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653A083-9384-42ED-85F2-167DE5130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280469"/>
              </p:ext>
            </p:extLst>
          </p:nvPr>
        </p:nvGraphicFramePr>
        <p:xfrm>
          <a:off x="83578" y="1707654"/>
          <a:ext cx="8976843" cy="3708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147878">
                  <a:extLst>
                    <a:ext uri="{9D8B030D-6E8A-4147-A177-3AD203B41FA5}">
                      <a16:colId xmlns:a16="http://schemas.microsoft.com/office/drawing/2014/main" val="499642803"/>
                    </a:ext>
                  </a:extLst>
                </a:gridCol>
                <a:gridCol w="1036288">
                  <a:extLst>
                    <a:ext uri="{9D8B030D-6E8A-4147-A177-3AD203B41FA5}">
                      <a16:colId xmlns:a16="http://schemas.microsoft.com/office/drawing/2014/main" val="389396833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512563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187202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9754825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0825757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04804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17218412"/>
                    </a:ext>
                  </a:extLst>
                </a:gridCol>
                <a:gridCol w="738216">
                  <a:extLst>
                    <a:ext uri="{9D8B030D-6E8A-4147-A177-3AD203B41FA5}">
                      <a16:colId xmlns:a16="http://schemas.microsoft.com/office/drawing/2014/main" val="3425581044"/>
                    </a:ext>
                  </a:extLst>
                </a:gridCol>
                <a:gridCol w="869885">
                  <a:extLst>
                    <a:ext uri="{9D8B030D-6E8A-4147-A177-3AD203B41FA5}">
                      <a16:colId xmlns:a16="http://schemas.microsoft.com/office/drawing/2014/main" val="3165557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937755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93045BC3-2B28-4388-9DB6-8FDC77C78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454865"/>
              </p:ext>
            </p:extLst>
          </p:nvPr>
        </p:nvGraphicFramePr>
        <p:xfrm>
          <a:off x="83578" y="2571750"/>
          <a:ext cx="8976843" cy="3708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147878">
                  <a:extLst>
                    <a:ext uri="{9D8B030D-6E8A-4147-A177-3AD203B41FA5}">
                      <a16:colId xmlns:a16="http://schemas.microsoft.com/office/drawing/2014/main" val="1908145673"/>
                    </a:ext>
                  </a:extLst>
                </a:gridCol>
                <a:gridCol w="1036288">
                  <a:extLst>
                    <a:ext uri="{9D8B030D-6E8A-4147-A177-3AD203B41FA5}">
                      <a16:colId xmlns:a16="http://schemas.microsoft.com/office/drawing/2014/main" val="29817322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537441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5218993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72697324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95475605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00986743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416799941"/>
                    </a:ext>
                  </a:extLst>
                </a:gridCol>
                <a:gridCol w="738216">
                  <a:extLst>
                    <a:ext uri="{9D8B030D-6E8A-4147-A177-3AD203B41FA5}">
                      <a16:colId xmlns:a16="http://schemas.microsoft.com/office/drawing/2014/main" val="2105439213"/>
                    </a:ext>
                  </a:extLst>
                </a:gridCol>
                <a:gridCol w="869885">
                  <a:extLst>
                    <a:ext uri="{9D8B030D-6E8A-4147-A177-3AD203B41FA5}">
                      <a16:colId xmlns:a16="http://schemas.microsoft.com/office/drawing/2014/main" val="3877312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39014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4DA07453-24E3-4D6B-9BFF-A3F5C624D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700201"/>
              </p:ext>
            </p:extLst>
          </p:nvPr>
        </p:nvGraphicFramePr>
        <p:xfrm>
          <a:off x="62761" y="4731990"/>
          <a:ext cx="8976843" cy="3708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193214">
                  <a:extLst>
                    <a:ext uri="{9D8B030D-6E8A-4147-A177-3AD203B41FA5}">
                      <a16:colId xmlns:a16="http://schemas.microsoft.com/office/drawing/2014/main" val="4087285547"/>
                    </a:ext>
                  </a:extLst>
                </a:gridCol>
                <a:gridCol w="990952">
                  <a:extLst>
                    <a:ext uri="{9D8B030D-6E8A-4147-A177-3AD203B41FA5}">
                      <a16:colId xmlns:a16="http://schemas.microsoft.com/office/drawing/2014/main" val="420405353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4215892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338037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8233775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530357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458671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91415334"/>
                    </a:ext>
                  </a:extLst>
                </a:gridCol>
                <a:gridCol w="738216">
                  <a:extLst>
                    <a:ext uri="{9D8B030D-6E8A-4147-A177-3AD203B41FA5}">
                      <a16:colId xmlns:a16="http://schemas.microsoft.com/office/drawing/2014/main" val="1482430164"/>
                    </a:ext>
                  </a:extLst>
                </a:gridCol>
                <a:gridCol w="869885">
                  <a:extLst>
                    <a:ext uri="{9D8B030D-6E8A-4147-A177-3AD203B41FA5}">
                      <a16:colId xmlns:a16="http://schemas.microsoft.com/office/drawing/2014/main" val="3266498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Posterior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</a:rPr>
                        <a:t>0.175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</a:rPr>
                        <a:t>0.425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</a:rPr>
                        <a:t>0.254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</a:rPr>
                        <a:t>0.068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</a:rPr>
                        <a:t>0.078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</a:rPr>
                        <a:t>0.001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94899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5D44DCE5-214E-4B39-AE0D-C48FDEF5C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1675"/>
              </p:ext>
            </p:extLst>
          </p:nvPr>
        </p:nvGraphicFramePr>
        <p:xfrm>
          <a:off x="66418" y="3003798"/>
          <a:ext cx="8976843" cy="6400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193214">
                  <a:extLst>
                    <a:ext uri="{9D8B030D-6E8A-4147-A177-3AD203B41FA5}">
                      <a16:colId xmlns:a16="http://schemas.microsoft.com/office/drawing/2014/main" val="408728554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20405353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4215892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338037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8233775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530357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45867190"/>
                    </a:ext>
                  </a:extLst>
                </a:gridCol>
                <a:gridCol w="558904">
                  <a:extLst>
                    <a:ext uri="{9D8B030D-6E8A-4147-A177-3AD203B41FA5}">
                      <a16:colId xmlns:a16="http://schemas.microsoft.com/office/drawing/2014/main" val="4291415334"/>
                    </a:ext>
                  </a:extLst>
                </a:gridCol>
                <a:gridCol w="738216">
                  <a:extLst>
                    <a:ext uri="{9D8B030D-6E8A-4147-A177-3AD203B41FA5}">
                      <a16:colId xmlns:a16="http://schemas.microsoft.com/office/drawing/2014/main" val="1482430164"/>
                    </a:ext>
                  </a:extLst>
                </a:gridCol>
                <a:gridCol w="869885">
                  <a:extLst>
                    <a:ext uri="{9D8B030D-6E8A-4147-A177-3AD203B41FA5}">
                      <a16:colId xmlns:a16="http://schemas.microsoft.com/office/drawing/2014/main" val="3266498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Likelihood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P(D|M1)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=0.0898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P(D|M2)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=0.2182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0.1304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</a:rPr>
                        <a:t>0.0349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</a:rPr>
                        <a:t>0.0046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effectLst/>
                        </a:rPr>
                        <a:t>0.0003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86660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ela 16">
                <a:extLst>
                  <a:ext uri="{FF2B5EF4-FFF2-40B4-BE49-F238E27FC236}">
                    <a16:creationId xmlns:a16="http://schemas.microsoft.com/office/drawing/2014/main" id="{AA631633-94A6-4F58-9882-6A00A10800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9161624"/>
                  </p:ext>
                </p:extLst>
              </p:nvPr>
            </p:nvGraphicFramePr>
            <p:xfrm>
              <a:off x="66417" y="3730596"/>
              <a:ext cx="8976843" cy="929386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1193214">
                      <a:extLst>
                        <a:ext uri="{9D8B030D-6E8A-4147-A177-3AD203B41FA5}">
                          <a16:colId xmlns:a16="http://schemas.microsoft.com/office/drawing/2014/main" val="2522979895"/>
                        </a:ext>
                      </a:extLst>
                    </a:gridCol>
                    <a:gridCol w="990952">
                      <a:extLst>
                        <a:ext uri="{9D8B030D-6E8A-4147-A177-3AD203B41FA5}">
                          <a16:colId xmlns:a16="http://schemas.microsoft.com/office/drawing/2014/main" val="978257325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920165154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704239083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2549349303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394170358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84985479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049559180"/>
                        </a:ext>
                      </a:extLst>
                    </a:gridCol>
                    <a:gridCol w="738216">
                      <a:extLst>
                        <a:ext uri="{9D8B030D-6E8A-4147-A177-3AD203B41FA5}">
                          <a16:colId xmlns:a16="http://schemas.microsoft.com/office/drawing/2014/main" val="1721960150"/>
                        </a:ext>
                      </a:extLst>
                    </a:gridCol>
                    <a:gridCol w="869885">
                      <a:extLst>
                        <a:ext uri="{9D8B030D-6E8A-4147-A177-3AD203B41FA5}">
                          <a16:colId xmlns:a16="http://schemas.microsoft.com/office/drawing/2014/main" val="12795501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P(Data)</a:t>
                          </a:r>
                        </a:p>
                      </a:txBody>
                      <a:tcPr/>
                    </a:tc>
                    <a:tc gridSpan="9">
                      <a:txBody>
                        <a:bodyPr/>
                        <a:lstStyle/>
                        <a:p>
                          <a:r>
                            <a:rPr lang="en-US" dirty="0" smtClean="0"/>
                            <a:t>P(M1)*P(D|M1) + P(M2)*P(D|M2) + P (M3)*P(D|M3), …., P(M9)*P(D|M9)</a:t>
                          </a:r>
                        </a:p>
                        <a:p>
                          <a:r>
                            <a:rPr lang="en-US" dirty="0"/>
                            <a:t>=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p>
                                <m:e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  <m:d>
                                    <m:dPr>
                                      <m:ctrlP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𝒑𝒓𝒊𝒐𝒓𝑴</m:t>
                                      </m:r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  <m:d>
                                    <m:dPr>
                                      <m:ctrlP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𝑳𝒊𝒌𝒆𝒍𝒊𝒉𝒐𝒐𝒅</m:t>
                                      </m:r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𝑴</m:t>
                                      </m:r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𝒆𝒕𝒄</m:t>
                                  </m:r>
                                </m:e>
                              </m:nary>
                            </m:oMath>
                          </a14:m>
                          <a:endParaRPr lang="en-US" dirty="0"/>
                        </a:p>
                        <a:p>
                          <a:r>
                            <a:rPr lang="en-US" dirty="0"/>
                            <a:t>= </a:t>
                          </a:r>
                          <a:r>
                            <a:rPr lang="en-US" dirty="0">
                              <a:effectLst/>
                            </a:rPr>
                            <a:t>0.0308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66160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ela 16">
                <a:extLst>
                  <a:ext uri="{FF2B5EF4-FFF2-40B4-BE49-F238E27FC236}">
                    <a16:creationId xmlns:a16="http://schemas.microsoft.com/office/drawing/2014/main" id="{AA631633-94A6-4F58-9882-6A00A10800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9161624"/>
                  </p:ext>
                </p:extLst>
              </p:nvPr>
            </p:nvGraphicFramePr>
            <p:xfrm>
              <a:off x="66417" y="3730596"/>
              <a:ext cx="8976843" cy="929386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1193214">
                      <a:extLst>
                        <a:ext uri="{9D8B030D-6E8A-4147-A177-3AD203B41FA5}">
                          <a16:colId xmlns:a16="http://schemas.microsoft.com/office/drawing/2014/main" val="2522979895"/>
                        </a:ext>
                      </a:extLst>
                    </a:gridCol>
                    <a:gridCol w="990952">
                      <a:extLst>
                        <a:ext uri="{9D8B030D-6E8A-4147-A177-3AD203B41FA5}">
                          <a16:colId xmlns:a16="http://schemas.microsoft.com/office/drawing/2014/main" val="978257325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3920165154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704239083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2549349303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1394170358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84985479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049559180"/>
                        </a:ext>
                      </a:extLst>
                    </a:gridCol>
                    <a:gridCol w="738216">
                      <a:extLst>
                        <a:ext uri="{9D8B030D-6E8A-4147-A177-3AD203B41FA5}">
                          <a16:colId xmlns:a16="http://schemas.microsoft.com/office/drawing/2014/main" val="1721960150"/>
                        </a:ext>
                      </a:extLst>
                    </a:gridCol>
                    <a:gridCol w="869885">
                      <a:extLst>
                        <a:ext uri="{9D8B030D-6E8A-4147-A177-3AD203B41FA5}">
                          <a16:colId xmlns:a16="http://schemas.microsoft.com/office/drawing/2014/main" val="1279550145"/>
                        </a:ext>
                      </a:extLst>
                    </a:gridCol>
                  </a:tblGrid>
                  <a:tr h="92938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P(Data)</a:t>
                          </a:r>
                        </a:p>
                      </a:txBody>
                      <a:tcPr/>
                    </a:tc>
                    <a:tc gridSpan="9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2"/>
                          <a:stretch>
                            <a:fillRect l="-15415" t="-15584" r="-156" b="-441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661604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F45281B1-4AE7-4B58-95A4-C5EA8BF0C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260729"/>
              </p:ext>
            </p:extLst>
          </p:nvPr>
        </p:nvGraphicFramePr>
        <p:xfrm>
          <a:off x="83577" y="2139702"/>
          <a:ext cx="8976843" cy="3708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147878">
                  <a:extLst>
                    <a:ext uri="{9D8B030D-6E8A-4147-A177-3AD203B41FA5}">
                      <a16:colId xmlns:a16="http://schemas.microsoft.com/office/drawing/2014/main" val="1094786648"/>
                    </a:ext>
                  </a:extLst>
                </a:gridCol>
                <a:gridCol w="1036288">
                  <a:extLst>
                    <a:ext uri="{9D8B030D-6E8A-4147-A177-3AD203B41FA5}">
                      <a16:colId xmlns:a16="http://schemas.microsoft.com/office/drawing/2014/main" val="73982385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8366913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235008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70816911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3982034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47347693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178264510"/>
                    </a:ext>
                  </a:extLst>
                </a:gridCol>
                <a:gridCol w="738216">
                  <a:extLst>
                    <a:ext uri="{9D8B030D-6E8A-4147-A177-3AD203B41FA5}">
                      <a16:colId xmlns:a16="http://schemas.microsoft.com/office/drawing/2014/main" val="713197581"/>
                    </a:ext>
                  </a:extLst>
                </a:gridCol>
                <a:gridCol w="869885">
                  <a:extLst>
                    <a:ext uri="{9D8B030D-6E8A-4147-A177-3AD203B41FA5}">
                      <a16:colId xmlns:a16="http://schemas.microsoft.com/office/drawing/2014/main" val="504649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Modelo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0.1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0.2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0.3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0.4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0.5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0.7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0.8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0.9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88865"/>
                  </a:ext>
                </a:extLst>
              </a:tr>
            </a:tbl>
          </a:graphicData>
        </a:graphic>
      </p:graphicFrame>
      <p:sp>
        <p:nvSpPr>
          <p:cNvPr id="19" name="Elipse 18">
            <a:extLst>
              <a:ext uri="{FF2B5EF4-FFF2-40B4-BE49-F238E27FC236}">
                <a16:creationId xmlns:a16="http://schemas.microsoft.com/office/drawing/2014/main" id="{7467E7FE-A3FE-49E0-BE1C-FE0012059487}"/>
              </a:ext>
            </a:extLst>
          </p:cNvPr>
          <p:cNvSpPr/>
          <p:nvPr/>
        </p:nvSpPr>
        <p:spPr>
          <a:xfrm>
            <a:off x="1403648" y="1954363"/>
            <a:ext cx="720080" cy="6628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EBA52333-9338-4BFC-BCD2-851E403742AA}"/>
              </a:ext>
            </a:extLst>
          </p:cNvPr>
          <p:cNvSpPr/>
          <p:nvPr/>
        </p:nvSpPr>
        <p:spPr>
          <a:xfrm>
            <a:off x="2483768" y="1945378"/>
            <a:ext cx="720080" cy="6628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EE6CF3C7-B38E-4ED0-A1D8-C104F70D8DAC}"/>
              </a:ext>
            </a:extLst>
          </p:cNvPr>
          <p:cNvSpPr/>
          <p:nvPr/>
        </p:nvSpPr>
        <p:spPr>
          <a:xfrm>
            <a:off x="3443798" y="1980911"/>
            <a:ext cx="720080" cy="6628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BFEBDB09-CAEC-4B73-BBB0-CC2EA796032F}"/>
              </a:ext>
            </a:extLst>
          </p:cNvPr>
          <p:cNvSpPr/>
          <p:nvPr/>
        </p:nvSpPr>
        <p:spPr>
          <a:xfrm>
            <a:off x="5148064" y="2412959"/>
            <a:ext cx="720080" cy="6628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89177D2-7CE1-42CA-83A5-A12DD0E97E25}"/>
              </a:ext>
            </a:extLst>
          </p:cNvPr>
          <p:cNvSpPr/>
          <p:nvPr/>
        </p:nvSpPr>
        <p:spPr>
          <a:xfrm>
            <a:off x="1243478" y="2821986"/>
            <a:ext cx="1040420" cy="10037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0E52492-A783-432D-8A9E-441FFD0F5EAA}"/>
              </a:ext>
            </a:extLst>
          </p:cNvPr>
          <p:cNvSpPr/>
          <p:nvPr/>
        </p:nvSpPr>
        <p:spPr>
          <a:xfrm>
            <a:off x="2363678" y="2821986"/>
            <a:ext cx="1040420" cy="10037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17F04291-828F-4672-9547-A14FD900692C}"/>
              </a:ext>
            </a:extLst>
          </p:cNvPr>
          <p:cNvSpPr/>
          <p:nvPr/>
        </p:nvSpPr>
        <p:spPr>
          <a:xfrm>
            <a:off x="2483768" y="4569182"/>
            <a:ext cx="720080" cy="6628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7F04291-828F-4672-9547-A14FD900692C}"/>
              </a:ext>
            </a:extLst>
          </p:cNvPr>
          <p:cNvSpPr/>
          <p:nvPr/>
        </p:nvSpPr>
        <p:spPr>
          <a:xfrm>
            <a:off x="2459612" y="2438634"/>
            <a:ext cx="720080" cy="6628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17F04291-828F-4672-9547-A14FD900692C}"/>
              </a:ext>
            </a:extLst>
          </p:cNvPr>
          <p:cNvSpPr/>
          <p:nvPr/>
        </p:nvSpPr>
        <p:spPr>
          <a:xfrm>
            <a:off x="5148064" y="4569181"/>
            <a:ext cx="720080" cy="6628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2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F0B0F85A-1D12-47B0-8D62-CFDB81C00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7" y="1131590"/>
            <a:ext cx="2990857" cy="321982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29837868-069A-4C86-9D7B-47FCBCF47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131590"/>
            <a:ext cx="2990857" cy="32198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F19DECD8-42F2-49DE-8D2F-FB64AC475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4168" y="1134759"/>
            <a:ext cx="3004336" cy="323433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36124" y="4547669"/>
            <a:ext cx="8141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pt-BR" sz="1200" b="1" smtClean="0">
                <a:solidFill>
                  <a:srgbClr val="000000"/>
                </a:solidFill>
                <a:latin typeface="NewsGoth BT" panose="020B0503020203020204" pitchFamily="34" charset="0"/>
              </a:rPr>
              <a:t>Solução analítica em </a:t>
            </a:r>
            <a:r>
              <a:rPr lang="en-US" altLang="pt-BR" sz="1200" b="1" smtClean="0">
                <a:solidFill>
                  <a:srgbClr val="000000"/>
                </a:solidFill>
                <a:latin typeface="NewsGoth BT" panose="020B0503020203020204" pitchFamily="34" charset="0"/>
                <a:hlinkClick r:id="rId5"/>
              </a:rPr>
              <a:t>www.anovabr.com</a:t>
            </a:r>
            <a:r>
              <a:rPr lang="en-US" altLang="pt-BR" sz="1200" b="1" smtClean="0">
                <a:solidFill>
                  <a:srgbClr val="000000"/>
                </a:solidFill>
                <a:latin typeface="NewsGoth BT" panose="020B0503020203020204" pitchFamily="34" charset="0"/>
              </a:rPr>
              <a:t> </a:t>
            </a:r>
            <a:endParaRPr lang="en-US" altLang="pt-BR" sz="1200" b="1">
              <a:solidFill>
                <a:srgbClr val="000000"/>
              </a:solidFill>
              <a:latin typeface="NewsGoth BT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9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6D016-C11A-46E9-ACCE-098D522C5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932" y="123478"/>
            <a:ext cx="5061370" cy="1008112"/>
          </a:xfrm>
        </p:spPr>
        <p:txBody>
          <a:bodyPr>
            <a:normAutofit/>
          </a:bodyPr>
          <a:lstStyle/>
          <a:p>
            <a:pPr marL="0"/>
            <a:r>
              <a:rPr lang="en-US" sz="2600" dirty="0"/>
              <a:t>O </a:t>
            </a:r>
            <a:r>
              <a:rPr lang="en-US" sz="2600" dirty="0" err="1"/>
              <a:t>cálculo</a:t>
            </a:r>
            <a:r>
              <a:rPr lang="en-US" sz="2600" dirty="0"/>
              <a:t> do “</a:t>
            </a:r>
            <a:r>
              <a:rPr lang="en-US" sz="2600" dirty="0" err="1"/>
              <a:t>posterior”incorporou</a:t>
            </a:r>
            <a:r>
              <a:rPr lang="en-US" sz="2600" dirty="0"/>
              <a:t> o “prior” e o “</a:t>
            </a:r>
            <a:r>
              <a:rPr lang="en-US" sz="2600"/>
              <a:t>likelihood</a:t>
            </a:r>
            <a:r>
              <a:rPr lang="en-US" sz="2600" smtClean="0"/>
              <a:t>”</a:t>
            </a:r>
            <a:endParaRPr lang="en-US" sz="26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7E95562-5384-4A56-9F0B-D09FA98B5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780" y="416757"/>
            <a:ext cx="3802837" cy="4093963"/>
          </a:xfrm>
          <a:prstGeom prst="rect">
            <a:avLst/>
          </a:prstGeom>
        </p:spPr>
      </p:pic>
      <p:sp>
        <p:nvSpPr>
          <p:cNvPr id="2" name="Chave Esquerda 1"/>
          <p:cNvSpPr/>
          <p:nvPr/>
        </p:nvSpPr>
        <p:spPr>
          <a:xfrm>
            <a:off x="611560" y="1347614"/>
            <a:ext cx="72008" cy="2839070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995936" y="3795886"/>
            <a:ext cx="511536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latin typeface="NewsGoth BT" panose="020B0503020203020204" pitchFamily="34" charset="0"/>
              </a:rPr>
              <a:t>Assim</a:t>
            </a:r>
            <a:r>
              <a:rPr lang="en-US" sz="2600">
                <a:latin typeface="NewsGoth BT" panose="020B0503020203020204" pitchFamily="34" charset="0"/>
              </a:rPr>
              <a:t>, há 92.2% de probabilidade do tratamento ser superior ao controle</a:t>
            </a:r>
            <a:endParaRPr lang="en-US" sz="2600" dirty="0">
              <a:latin typeface="NewsGoth BT" panose="020B0503020203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049932" y="1131590"/>
            <a:ext cx="50613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>
                <a:latin typeface="NewsGoth BT" panose="020B0503020203020204" pitchFamily="34" charset="0"/>
              </a:rPr>
              <a:t>A probabilidade de 52% caiu para 7.8% (atualização…)</a:t>
            </a:r>
          </a:p>
        </p:txBody>
      </p:sp>
      <p:sp>
        <p:nvSpPr>
          <p:cNvPr id="7" name="Retângulo 6"/>
          <p:cNvSpPr/>
          <p:nvPr/>
        </p:nvSpPr>
        <p:spPr>
          <a:xfrm>
            <a:off x="4049932" y="2067694"/>
            <a:ext cx="495386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>
                <a:latin typeface="NewsGoth BT" panose="020B0503020203020204" pitchFamily="34" charset="0"/>
              </a:rPr>
              <a:t>Agora calcular a probabilidade do tratamento ser mais efetivo do que o controle pela </a:t>
            </a:r>
            <a:r>
              <a:rPr lang="en-US" sz="2600">
                <a:solidFill>
                  <a:srgbClr val="FF0000"/>
                </a:solidFill>
                <a:latin typeface="NewsGoth BT" panose="020B0503020203020204" pitchFamily="34" charset="0"/>
              </a:rPr>
              <a:t>soma dos “posteriors”&lt; .5 </a:t>
            </a:r>
            <a:endParaRPr lang="pt-BR" sz="2600">
              <a:solidFill>
                <a:srgbClr val="FF0000"/>
              </a:solidFill>
              <a:latin typeface="NewsGoth BT" panose="020B0503020203020204" pitchFamily="34" charset="0"/>
            </a:endParaRPr>
          </a:p>
        </p:txBody>
      </p:sp>
      <p:sp>
        <p:nvSpPr>
          <p:cNvPr id="8" name="Chave Esquerda 7"/>
          <p:cNvSpPr/>
          <p:nvPr/>
        </p:nvSpPr>
        <p:spPr>
          <a:xfrm>
            <a:off x="1547664" y="699542"/>
            <a:ext cx="72008" cy="3485430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47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14 -2.34568E-6 L -0.29514 -2.3456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6" grpId="0"/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GGPLOT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2170584" cy="579512"/>
          </a:xfrm>
        </p:spPr>
        <p:txBody>
          <a:bodyPr/>
          <a:lstStyle/>
          <a:p>
            <a:r>
              <a:rPr lang="pt-BR"/>
              <a:t>vert_line </a:t>
            </a:r>
            <a:r>
              <a:rPr lang="pt-BR" smtClean="0">
                <a:solidFill>
                  <a:srgbClr val="FF0000"/>
                </a:solidFill>
              </a:rPr>
              <a:t>&lt;-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403697" y="1743588"/>
            <a:ext cx="5912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summarise(mm = mean(bsq_soma</a:t>
            </a:r>
            <a:r>
              <a:rPr lang="pt-BR" sz="2800" smtClean="0">
                <a:latin typeface="NewsGoth BT" panose="020B0503020203020204" pitchFamily="34" charset="0"/>
              </a:rPr>
              <a:t>))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75656" y="3486625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geom_vline(										        ) 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41946" y="1188195"/>
            <a:ext cx="20970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dados_brasil</a:t>
            </a:r>
          </a:p>
        </p:txBody>
      </p:sp>
      <p:sp>
        <p:nvSpPr>
          <p:cNvPr id="8" name="Retângulo 7"/>
          <p:cNvSpPr/>
          <p:nvPr/>
        </p:nvSpPr>
        <p:spPr>
          <a:xfrm>
            <a:off x="4509997" y="1208646"/>
            <a:ext cx="1200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%&gt;% </a:t>
            </a:r>
          </a:p>
        </p:txBody>
      </p:sp>
      <p:sp>
        <p:nvSpPr>
          <p:cNvPr id="9" name="Retângulo 8"/>
          <p:cNvSpPr/>
          <p:nvPr/>
        </p:nvSpPr>
        <p:spPr>
          <a:xfrm>
            <a:off x="5493605" y="1173480"/>
            <a:ext cx="2593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group_by(sexo)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871022" y="1212158"/>
            <a:ext cx="1200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%&gt;%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28675" y="2377087"/>
            <a:ext cx="8676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ggplot</a:t>
            </a:r>
            <a:r>
              <a:rPr lang="pt-BR" sz="2800" smtClean="0">
                <a:latin typeface="NewsGoth BT" panose="020B0503020203020204" pitchFamily="34" charset="0"/>
              </a:rPr>
              <a:t>(	 						      ) </a:t>
            </a:r>
            <a:endParaRPr lang="pt-BR" sz="2800"/>
          </a:p>
        </p:txBody>
      </p:sp>
      <p:sp>
        <p:nvSpPr>
          <p:cNvPr id="12" name="Retângulo 11"/>
          <p:cNvSpPr/>
          <p:nvPr/>
        </p:nvSpPr>
        <p:spPr>
          <a:xfrm>
            <a:off x="4283968" y="2377087"/>
            <a:ext cx="4278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x </a:t>
            </a:r>
            <a:r>
              <a:rPr lang="pt-BR" sz="2800">
                <a:latin typeface="NewsGoth BT" panose="020B0503020203020204" pitchFamily="34" charset="0"/>
              </a:rPr>
              <a:t>= bsq_soma, fill = sexo)</a:t>
            </a:r>
            <a:endParaRPr lang="pt-BR" sz="2800"/>
          </a:p>
        </p:txBody>
      </p:sp>
      <p:sp>
        <p:nvSpPr>
          <p:cNvPr id="13" name="Retângulo 12"/>
          <p:cNvSpPr/>
          <p:nvPr/>
        </p:nvSpPr>
        <p:spPr>
          <a:xfrm>
            <a:off x="1475656" y="2377087"/>
            <a:ext cx="2940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dados_brasil, aes(</a:t>
            </a:r>
            <a:endParaRPr lang="pt-BR" sz="2800"/>
          </a:p>
        </p:txBody>
      </p:sp>
      <p:sp>
        <p:nvSpPr>
          <p:cNvPr id="14" name="Retângulo 13"/>
          <p:cNvSpPr/>
          <p:nvPr/>
        </p:nvSpPr>
        <p:spPr>
          <a:xfrm>
            <a:off x="8562609" y="2377087"/>
            <a:ext cx="591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+ </a:t>
            </a:r>
            <a:endParaRPr lang="pt-BR" sz="280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475656" y="2963405"/>
            <a:ext cx="4297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geom_density(alpha = .5) </a:t>
            </a:r>
            <a:endParaRPr lang="pt-BR" sz="2800"/>
          </a:p>
        </p:txBody>
      </p:sp>
      <p:sp>
        <p:nvSpPr>
          <p:cNvPr id="16" name="Retângulo 15"/>
          <p:cNvSpPr/>
          <p:nvPr/>
        </p:nvSpPr>
        <p:spPr>
          <a:xfrm>
            <a:off x="5536679" y="2946956"/>
            <a:ext cx="591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+ </a:t>
            </a:r>
            <a:endParaRPr lang="pt-BR" sz="2800">
              <a:solidFill>
                <a:srgbClr val="FF0000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285030" y="3503074"/>
            <a:ext cx="6276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data=vert_line, aes(xintercept=mm, color=sexo)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239992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BayesFactor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79512"/>
          </a:xfrm>
        </p:spPr>
        <p:txBody>
          <a:bodyPr/>
          <a:lstStyle/>
          <a:p>
            <a:r>
              <a:rPr lang="pt-BR"/>
              <a:t>library("BayesFactor")</a:t>
            </a:r>
          </a:p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1161" y="2301170"/>
            <a:ext cx="67551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ttestBF(									 	      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86891" y="1777950"/>
            <a:ext cx="6522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dados_brasil &lt;- data.frame(dados_brasil)</a:t>
            </a:r>
          </a:p>
        </p:txBody>
      </p:sp>
      <p:sp>
        <p:nvSpPr>
          <p:cNvPr id="6" name="Retângulo 5"/>
          <p:cNvSpPr/>
          <p:nvPr/>
        </p:nvSpPr>
        <p:spPr>
          <a:xfrm>
            <a:off x="1691680" y="2301170"/>
            <a:ext cx="55446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formula = bsq_soma </a:t>
            </a:r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~</a:t>
            </a:r>
            <a:r>
              <a:rPr lang="pt-BR" sz="2800">
                <a:latin typeface="NewsGoth BT" panose="020B0503020203020204" pitchFamily="34" charset="0"/>
              </a:rPr>
              <a:t> mulheres, data = dados_brasil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258051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BayesFactor</a:t>
            </a:r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0489" y="1155561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reg_bsq &lt;- lmBF</a:t>
            </a:r>
            <a:r>
              <a:rPr lang="pt-BR" sz="2800" smtClean="0">
                <a:latin typeface="NewsGoth BT" panose="020B0503020203020204" pitchFamily="34" charset="0"/>
              </a:rPr>
              <a:t>(												    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75856" y="115556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bsq_soma ~ mulheres, </a:t>
            </a:r>
          </a:p>
          <a:p>
            <a:r>
              <a:rPr lang="pt-BR" sz="2800">
                <a:latin typeface="NewsGoth BT" panose="020B0503020203020204" pitchFamily="34" charset="0"/>
              </a:rPr>
              <a:t>data = dados_brasil</a:t>
            </a:r>
            <a:endParaRPr lang="pt-BR" sz="2800"/>
          </a:p>
        </p:txBody>
      </p:sp>
      <p:sp>
        <p:nvSpPr>
          <p:cNvPr id="8" name="Retângulo 7"/>
          <p:cNvSpPr/>
          <p:nvPr/>
        </p:nvSpPr>
        <p:spPr>
          <a:xfrm>
            <a:off x="2740629" y="3620540"/>
            <a:ext cx="8387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 </a:t>
            </a:r>
            <a:endParaRPr lang="pt-BR" sz="2800">
              <a:latin typeface="NewsGoth BT" panose="020B0503020203020204" pitchFamily="34" charset="0"/>
            </a:endParaRPr>
          </a:p>
          <a:p>
            <a:r>
              <a:rPr lang="pt-BR" sz="2800" smtClean="0">
                <a:latin typeface="NewsGoth BT" panose="020B0503020203020204" pitchFamily="34" charset="0"/>
              </a:rPr>
              <a:t>mean(bsq_soma[mulheres</a:t>
            </a:r>
            <a:r>
              <a:rPr lang="pt-BR" sz="2800">
                <a:latin typeface="NewsGoth BT" panose="020B0503020203020204" pitchFamily="34" charset="0"/>
              </a:rPr>
              <a:t>==1])-mean(bsq_soma[mulheres==0]))</a:t>
            </a:r>
          </a:p>
        </p:txBody>
      </p:sp>
      <p:sp>
        <p:nvSpPr>
          <p:cNvPr id="9" name="Retângulo 8"/>
          <p:cNvSpPr/>
          <p:nvPr/>
        </p:nvSpPr>
        <p:spPr>
          <a:xfrm>
            <a:off x="536179" y="3528208"/>
            <a:ext cx="220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dados_brasil </a:t>
            </a:r>
            <a:endParaRPr lang="pt-BR" sz="2800"/>
          </a:p>
        </p:txBody>
      </p:sp>
      <p:sp>
        <p:nvSpPr>
          <p:cNvPr id="10" name="Retângulo 9"/>
          <p:cNvSpPr/>
          <p:nvPr/>
        </p:nvSpPr>
        <p:spPr>
          <a:xfrm>
            <a:off x="2555776" y="3528208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%&gt;%</a:t>
            </a:r>
            <a:endParaRPr lang="pt-BR" sz="2800">
              <a:solidFill>
                <a:srgbClr val="FF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996874" y="4065915"/>
            <a:ext cx="76899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summarise</a:t>
            </a:r>
            <a:r>
              <a:rPr lang="pt-BR" sz="2800" smtClean="0">
                <a:latin typeface="NewsGoth BT" panose="020B0503020203020204" pitchFamily="34" charset="0"/>
              </a:rPr>
              <a:t>(							</a:t>
            </a:r>
            <a:br>
              <a:rPr lang="pt-BR" sz="2800" smtClean="0">
                <a:latin typeface="NewsGoth BT" panose="020B0503020203020204" pitchFamily="34" charset="0"/>
              </a:rPr>
            </a:br>
            <a:r>
              <a:rPr lang="pt-BR" sz="2800" smtClean="0">
                <a:latin typeface="NewsGoth BT" panose="020B0503020203020204" pitchFamily="34" charset="0"/>
              </a:rPr>
              <a:t>							     )</a:t>
            </a:r>
            <a:endParaRPr lang="pt-BR" sz="2800"/>
          </a:p>
        </p:txBody>
      </p:sp>
      <p:sp>
        <p:nvSpPr>
          <p:cNvPr id="13" name="Retângulo 12"/>
          <p:cNvSpPr/>
          <p:nvPr/>
        </p:nvSpPr>
        <p:spPr>
          <a:xfrm>
            <a:off x="323528" y="2173135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chains &lt;- posterior</a:t>
            </a:r>
            <a:r>
              <a:rPr lang="pt-BR" sz="2800" smtClean="0">
                <a:latin typeface="NewsGoth BT" panose="020B0503020203020204" pitchFamily="34" charset="0"/>
              </a:rPr>
              <a:t>(					  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419872" y="2202000"/>
            <a:ext cx="4584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reg_bsq, iterations = 10000</a:t>
            </a:r>
            <a:endParaRPr lang="pt-BR" sz="2800"/>
          </a:p>
        </p:txBody>
      </p:sp>
      <p:sp>
        <p:nvSpPr>
          <p:cNvPr id="15" name="Retângulo 14"/>
          <p:cNvSpPr/>
          <p:nvPr/>
        </p:nvSpPr>
        <p:spPr>
          <a:xfrm>
            <a:off x="323528" y="2725220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summary(chains)</a:t>
            </a:r>
          </a:p>
        </p:txBody>
      </p:sp>
    </p:spTree>
    <p:extLst>
      <p:ext uri="{BB962C8B-B14F-4D97-AF65-F5344CB8AC3E}">
        <p14:creationId xmlns:p14="http://schemas.microsoft.com/office/powerpoint/2010/main" val="362772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347614"/>
            <a:ext cx="6400800" cy="2088232"/>
          </a:xfrm>
        </p:spPr>
        <p:txBody>
          <a:bodyPr/>
          <a:lstStyle/>
          <a:p>
            <a:r>
              <a:rPr lang="pt-BR" sz="13800"/>
              <a:t>LAB</a:t>
            </a:r>
            <a:endParaRPr lang="pt-BR" sz="13800" dirty="0"/>
          </a:p>
        </p:txBody>
      </p:sp>
    </p:spTree>
    <p:extLst>
      <p:ext uri="{BB962C8B-B14F-4D97-AF65-F5344CB8AC3E}">
        <p14:creationId xmlns:p14="http://schemas.microsoft.com/office/powerpoint/2010/main" val="17049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612576" y="1347614"/>
            <a:ext cx="10513168" cy="2088232"/>
          </a:xfrm>
        </p:spPr>
        <p:txBody>
          <a:bodyPr/>
          <a:lstStyle/>
          <a:p>
            <a:r>
              <a:rPr lang="pt-BR" sz="13800"/>
              <a:t>REVISÃO</a:t>
            </a:r>
            <a:endParaRPr lang="pt-BR" sz="13800" dirty="0"/>
          </a:p>
        </p:txBody>
      </p:sp>
    </p:spTree>
    <p:extLst>
      <p:ext uri="{BB962C8B-B14F-4D97-AF65-F5344CB8AC3E}">
        <p14:creationId xmlns:p14="http://schemas.microsoft.com/office/powerpoint/2010/main" val="27543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Revisão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Definição de probabilidade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P(H|D)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Respostas diferentes são respostas diferentes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P valor é diferente de Bayes Factor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Intervalo de confiança é diferente de Intervalo de Credibilidade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9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/>
            <a:r>
              <a:rPr lang="pt-BR"/>
              <a:t>Um intervalo de confiança se refere a outro intervalo de confiança</a:t>
            </a:r>
          </a:p>
          <a:p>
            <a:pPr marL="0"/>
            <a:r>
              <a:rPr lang="pt-BR"/>
              <a:t>Se este experimento for refeito, por exemplo, 100 vezes, em 95 intervalos de confiança calculados nós teremos o real valor do parâmetro.</a:t>
            </a:r>
          </a:p>
          <a:p>
            <a:pPr marL="0"/>
            <a:r>
              <a:rPr lang="pt-BR"/>
              <a:t>Como você sabe que seu intervalo de confiança está dentro desses que contém o valor real do parâmetro ?</a:t>
            </a:r>
          </a:p>
          <a:p>
            <a:pPr marL="0"/>
            <a:r>
              <a:rPr lang="pt-BR"/>
              <a:t>A partir dos dados observados, há 95% de probabilidade do valor do parâmetro estar nesta região de credibilidade</a:t>
            </a:r>
          </a:p>
        </p:txBody>
      </p:sp>
    </p:spTree>
    <p:extLst>
      <p:ext uri="{BB962C8B-B14F-4D97-AF65-F5344CB8AC3E}">
        <p14:creationId xmlns:p14="http://schemas.microsoft.com/office/powerpoint/2010/main" val="25103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AGENDA/OBJETIVOS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Teorema </a:t>
            </a:r>
            <a:r>
              <a:rPr lang="pt-BR"/>
              <a:t>de </a:t>
            </a:r>
            <a:r>
              <a:rPr lang="pt-BR" smtClean="0"/>
              <a:t>Bayes a partir de um exemplo médico</a:t>
            </a:r>
          </a:p>
          <a:p>
            <a:pPr marL="514350" indent="-514350">
              <a:buAutoNum type="arabicPeriod"/>
            </a:pPr>
            <a:r>
              <a:rPr lang="pt-BR" smtClean="0"/>
              <a:t>Resolução via estatística frequentista e bayesiana</a:t>
            </a:r>
            <a:endParaRPr lang="pt-BR" dirty="0"/>
          </a:p>
          <a:p>
            <a:pPr marL="514350" indent="-514350">
              <a:buAutoNum type="arabicPeriod"/>
            </a:pPr>
            <a:r>
              <a:rPr lang="pt-BR" dirty="0"/>
              <a:t>Aplicação de </a:t>
            </a:r>
            <a:r>
              <a:rPr lang="pt-BR"/>
              <a:t>modelos bayesianos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46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612576" y="1347614"/>
            <a:ext cx="10513168" cy="2088232"/>
          </a:xfrm>
        </p:spPr>
        <p:txBody>
          <a:bodyPr/>
          <a:lstStyle/>
          <a:p>
            <a:r>
              <a:rPr lang="pt-BR" sz="13800"/>
              <a:t>SINTAXE</a:t>
            </a:r>
            <a:endParaRPr lang="pt-BR" sz="13800" dirty="0"/>
          </a:p>
        </p:txBody>
      </p:sp>
    </p:spTree>
    <p:extLst>
      <p:ext uri="{BB962C8B-B14F-4D97-AF65-F5344CB8AC3E}">
        <p14:creationId xmlns:p14="http://schemas.microsoft.com/office/powerpoint/2010/main" val="771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REVISÃO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3820" y="1063229"/>
            <a:ext cx="3682752" cy="3747864"/>
          </a:xfrm>
        </p:spPr>
        <p:txBody>
          <a:bodyPr>
            <a:noAutofit/>
          </a:bodyPr>
          <a:lstStyle/>
          <a:p>
            <a:pPr marL="0" indent="0"/>
            <a:r>
              <a:rPr lang="pt-BR" sz="1200"/>
              <a:t># Estatistica no R - Aula 4 (Regressao)</a:t>
            </a:r>
          </a:p>
          <a:p>
            <a:pPr marL="0" indent="0"/>
            <a:r>
              <a:rPr lang="pt-BR" sz="1200"/>
              <a:t># Luis Anunciacao (Psicometria, PUC-Rio/University of Oregon)</a:t>
            </a:r>
          </a:p>
          <a:p>
            <a:pPr marL="0" indent="0"/>
            <a:r>
              <a:rPr lang="pt-BR" sz="1200"/>
              <a:t># luisfca@gmail.com www.anovabr.com</a:t>
            </a:r>
          </a:p>
          <a:p>
            <a:pPr marL="0" indent="0"/>
            <a:endParaRPr lang="pt-BR" sz="1200"/>
          </a:p>
          <a:p>
            <a:pPr marL="0" indent="0"/>
            <a:r>
              <a:rPr lang="pt-BR" sz="1200"/>
              <a:t>library("tidyverse") #carregar pacote</a:t>
            </a:r>
          </a:p>
          <a:p>
            <a:pPr marL="0" indent="0"/>
            <a:endParaRPr lang="pt-BR" sz="1200"/>
          </a:p>
          <a:p>
            <a:pPr marL="0" indent="0"/>
            <a:r>
              <a:rPr lang="pt-BR" sz="1200"/>
              <a:t>bsq_regress &lt;- dados_brasil %&gt;% </a:t>
            </a:r>
          </a:p>
          <a:p>
            <a:pPr marL="0" indent="0"/>
            <a:r>
              <a:rPr lang="pt-BR" sz="1200"/>
              <a:t>  select(bsq_soma, mulheres, idade, imc, faz_esporte, familia_esporte, eat_soma) %&gt;% </a:t>
            </a:r>
          </a:p>
          <a:p>
            <a:pPr marL="0" indent="0"/>
            <a:r>
              <a:rPr lang="pt-BR" sz="1200"/>
              <a:t>  drop_na() #criar base propria</a:t>
            </a:r>
          </a:p>
          <a:p>
            <a:pPr marL="0" indent="0"/>
            <a:endParaRPr lang="pt-BR" sz="1200"/>
          </a:p>
          <a:p>
            <a:pPr marL="0" indent="0"/>
            <a:r>
              <a:rPr lang="pt-BR" sz="1200"/>
              <a:t>eat_regress &lt;- dados_brasil %&gt;% </a:t>
            </a:r>
          </a:p>
          <a:p>
            <a:pPr marL="0" indent="0"/>
            <a:r>
              <a:rPr lang="pt-BR" sz="1200"/>
              <a:t>  select(eat_soma, mulheres, idade, imc, faz_esporte, familia_esporte, bsq_soma) %&gt;% </a:t>
            </a:r>
          </a:p>
          <a:p>
            <a:pPr marL="0" indent="0"/>
            <a:r>
              <a:rPr lang="pt-BR" sz="1200"/>
              <a:t>  drop_na() #criar base propria </a:t>
            </a:r>
          </a:p>
          <a:p>
            <a:pPr marL="0" indent="0"/>
            <a:endParaRPr lang="pt-BR" sz="1200"/>
          </a:p>
          <a:p>
            <a:pPr marL="0" indent="0"/>
            <a:endParaRPr lang="pt-BR" sz="90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932040" y="1063229"/>
            <a:ext cx="3682752" cy="3747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pt-BR"/>
              <a:t># regressao linear</a:t>
            </a:r>
          </a:p>
          <a:p>
            <a:pPr marL="0" indent="0"/>
            <a:r>
              <a:rPr lang="pt-BR"/>
              <a:t>rl &lt;- lm(data=bsq_regress, bsq_soma ~. ) </a:t>
            </a:r>
          </a:p>
          <a:p>
            <a:pPr marL="0" indent="0"/>
            <a:r>
              <a:rPr lang="pt-BR"/>
              <a:t>library("apaTables")</a:t>
            </a:r>
          </a:p>
          <a:p>
            <a:pPr marL="0" indent="0"/>
            <a:r>
              <a:rPr lang="pt-BR"/>
              <a:t>apa.reg.table(rl)</a:t>
            </a:r>
          </a:p>
          <a:p>
            <a:pPr marL="0" indent="0"/>
            <a:r>
              <a:rPr lang="pt-BR"/>
              <a:t>library("effects")</a:t>
            </a:r>
          </a:p>
          <a:p>
            <a:pPr marL="0" indent="0"/>
            <a:r>
              <a:rPr lang="pt-BR"/>
              <a:t>all_effects &lt;- allEffects(rl)</a:t>
            </a:r>
          </a:p>
          <a:p>
            <a:pPr marL="0" indent="0"/>
            <a:r>
              <a:rPr lang="pt-BR"/>
              <a:t>plot(all_effects)</a:t>
            </a:r>
          </a:p>
          <a:p>
            <a:pPr marL="0" indent="0"/>
            <a:endParaRPr lang="pt-BR"/>
          </a:p>
          <a:p>
            <a:pPr marL="0" indent="0"/>
            <a:r>
              <a:rPr lang="pt-BR"/>
              <a:t># Luis Anunciacao, 2017</a:t>
            </a:r>
          </a:p>
          <a:p>
            <a:pPr marL="0" indent="0"/>
            <a:r>
              <a:rPr lang="pt-BR"/>
              <a:t># This work is licensed under a Creative Commons Attribution-NonCommercial-ShareAlike 4.0 International License. </a:t>
            </a:r>
          </a:p>
          <a:p>
            <a:pPr marL="0" indent="0"/>
            <a:r>
              <a:rPr lang="pt-BR"/>
              <a:t>#https://creativecommons.org/licenses/by-nc-sa/4.0/</a:t>
            </a:r>
          </a:p>
        </p:txBody>
      </p:sp>
    </p:spTree>
    <p:extLst>
      <p:ext uri="{BB962C8B-B14F-4D97-AF65-F5344CB8AC3E}">
        <p14:creationId xmlns:p14="http://schemas.microsoft.com/office/powerpoint/2010/main" val="131105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Framework bayesiano</a:t>
            </a:r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82031" y="1537051"/>
                <a:ext cx="8229600" cy="56490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𝐷𝑎𝑑𝑜𝑠</m:t>
                          </m:r>
                        </m:e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𝑎𝑟𝑔𝑢𝑚𝑒𝑛𝑡𝑜</m:t>
                      </m:r>
                    </m:oMath>
                  </m:oMathPara>
                </a14:m>
                <a:endParaRPr lang="pt-BR" b="0" dirty="0"/>
              </a:p>
              <a:p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031" y="1537051"/>
                <a:ext cx="8229600" cy="56490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1403648" y="4518721"/>
            <a:ext cx="1368152" cy="43204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Posterior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658463" y="3229330"/>
            <a:ext cx="1368152" cy="43204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1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Prior</a:t>
            </a:r>
            <a:endParaRPr lang="pt-BR" sz="1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3968" y="4734745"/>
            <a:ext cx="3280991" cy="43204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Evidência / </a:t>
            </a:r>
            <a:r>
              <a:rPr lang="pt-BR" sz="1800" dirty="0" err="1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Normalizing</a:t>
            </a:r>
            <a:r>
              <a:rPr lang="pt-BR" sz="1800" dirty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 Constant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846760" y="3252856"/>
            <a:ext cx="2952328" cy="43204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1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Likelihood (Verossimilhança)</a:t>
            </a:r>
            <a:endParaRPr lang="pt-BR" sz="1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ângulo 7"/>
              <p:cNvSpPr/>
              <p:nvPr/>
            </p:nvSpPr>
            <p:spPr>
              <a:xfrm>
                <a:off x="697621" y="3576959"/>
                <a:ext cx="7328994" cy="1265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𝐷𝑎𝑑𝑜𝑠</m:t>
                          </m:r>
                        </m:e>
                      </m:d>
                      <m:r>
                        <a:rPr lang="pt-BR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pt-B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𝐷𝑎𝑑𝑜𝑠</m:t>
                              </m:r>
                            </m:e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pt-B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𝐷𝑎𝑑𝑜𝑠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3600"/>
              </a:p>
            </p:txBody>
          </p:sp>
        </mc:Choice>
        <mc:Fallback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21" y="3576959"/>
                <a:ext cx="7328994" cy="12657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tângulo 8"/>
              <p:cNvSpPr/>
              <p:nvPr/>
            </p:nvSpPr>
            <p:spPr>
              <a:xfrm>
                <a:off x="513133" y="1094461"/>
                <a:ext cx="8229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𝐷𝑎𝑑𝑜𝑠</m:t>
                          </m:r>
                        </m:e>
                      </m:d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𝑎𝑟𝑔𝑢𝑚𝑒𝑛𝑡𝑜</m:t>
                      </m:r>
                    </m:oMath>
                  </m:oMathPara>
                </a14:m>
                <a:endParaRPr lang="pt-BR" sz="2800"/>
              </a:p>
            </p:txBody>
          </p:sp>
        </mc:Choice>
        <mc:Fallback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33" y="1094461"/>
                <a:ext cx="82296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Espaço Reservado para Conteúdo 2"/>
              <p:cNvSpPr txBox="1">
                <a:spLocks/>
              </p:cNvSpPr>
              <p:nvPr/>
            </p:nvSpPr>
            <p:spPr>
              <a:xfrm>
                <a:off x="2267744" y="2211711"/>
                <a:ext cx="5457255" cy="50090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−−→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pt-BR" dirty="0" smtClean="0"/>
                  <a:t> </a:t>
                </a:r>
                <a:r>
                  <a:rPr lang="pt-BR" smtClean="0"/>
                  <a:t>(Modelo causal) P(B|A</a:t>
                </a:r>
                <a:r>
                  <a:rPr lang="pt-BR" smtClean="0"/>
                  <a:t>)</a:t>
                </a:r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10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211711"/>
                <a:ext cx="5457255" cy="500902"/>
              </a:xfrm>
              <a:prstGeom prst="rect">
                <a:avLst/>
              </a:prstGeom>
              <a:blipFill>
                <a:blip r:embed="rId5"/>
                <a:stretch>
                  <a:fillRect t="-21951" r="-2011" b="-292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2148469" y="2626877"/>
                <a:ext cx="495892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≺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−−−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nor/>
                        </m:rPr>
                        <a:rPr lang="pt-BR" sz="2800" dirty="0"/>
                        <m:t> </m:t>
                      </m:r>
                      <m:r>
                        <m:rPr>
                          <m:nor/>
                        </m:rPr>
                        <a:rPr lang="pt-BR" sz="2800"/>
                        <m:t>(</m:t>
                      </m:r>
                      <m:r>
                        <m:rPr>
                          <m:nor/>
                        </m:rPr>
                        <a:rPr lang="pt-BR" sz="2800" b="0" i="0" smtClean="0"/>
                        <m:t>Infer</m:t>
                      </m:r>
                      <m:r>
                        <m:rPr>
                          <m:nor/>
                        </m:rPr>
                        <a:rPr lang="pt-BR" sz="2800" b="0" i="0" smtClean="0"/>
                        <m:t>ê</m:t>
                      </m:r>
                      <m:r>
                        <m:rPr>
                          <m:nor/>
                        </m:rPr>
                        <a:rPr lang="pt-BR" sz="2800" b="0" i="0" smtClean="0"/>
                        <m:t>ncia</m:t>
                      </m:r>
                      <m:r>
                        <m:rPr>
                          <m:nor/>
                        </m:rPr>
                        <a:rPr lang="pt-BR" sz="2800" b="0" i="0" smtClean="0"/>
                        <m:t>) </m:t>
                      </m:r>
                      <m:r>
                        <m:rPr>
                          <m:nor/>
                        </m:rPr>
                        <a:rPr lang="pt-BR" sz="2800"/>
                        <m:t>P</m:t>
                      </m:r>
                      <m:r>
                        <m:rPr>
                          <m:nor/>
                        </m:rPr>
                        <a:rPr lang="pt-BR" sz="2800"/>
                        <m:t>(</m:t>
                      </m:r>
                      <m:sSub>
                        <m:sSub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m:rPr>
                          <m:nor/>
                        </m:rPr>
                        <a:rPr lang="pt-BR" sz="2800"/>
                        <m:t>|</m:t>
                      </m:r>
                      <m:r>
                        <m:rPr>
                          <m:nor/>
                        </m:rPr>
                        <a:rPr lang="pt-BR" sz="2800" b="0" i="0" smtClean="0"/>
                        <m:t>B</m:t>
                      </m:r>
                      <m:r>
                        <m:rPr>
                          <m:nor/>
                        </m:rPr>
                        <a:rPr lang="pt-BR" sz="2800"/>
                        <m:t>)</m:t>
                      </m:r>
                    </m:oMath>
                  </m:oMathPara>
                </a14:m>
                <a:endParaRPr lang="pt-BR" sz="2800"/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469" y="2626877"/>
                <a:ext cx="495892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28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Diferenças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2949536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539552" y="3867894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539552" y="4731990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83568" y="3144366"/>
            <a:ext cx="1944216" cy="5578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Parâmetros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83395" y="4033614"/>
            <a:ext cx="1228365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Dados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539552" y="2067694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11560" y="2211710"/>
            <a:ext cx="2283073" cy="5292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Probabilidade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 flipH="1">
            <a:off x="2987824" y="1368152"/>
            <a:ext cx="72008" cy="3579862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3417019" y="1459149"/>
            <a:ext cx="5478313" cy="610283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Frequentista      </a:t>
            </a:r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       </a:t>
            </a:r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Bayesiano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H="1">
            <a:off x="6156176" y="1368152"/>
            <a:ext cx="72008" cy="3579862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949340" y="3163751"/>
            <a:ext cx="1245320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Fixos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646578" y="3176923"/>
            <a:ext cx="1798786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Variávéis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894499" y="4041018"/>
            <a:ext cx="1245320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Fixos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578226" y="4041018"/>
            <a:ext cx="1798786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Variávéis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760478" y="2197411"/>
            <a:ext cx="1798786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Repetição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620505" y="2226010"/>
            <a:ext cx="1938398" cy="723526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85000" lnSpcReduction="20000"/>
          </a:bodyPr>
          <a:lstStyle/>
          <a:p>
            <a:pPr algn="ctr"/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Grau “Pessoal” de</a:t>
            </a:r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/>
            </a:r>
            <a:b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</a:br>
            <a:r>
              <a:rPr lang="pt-BR" sz="280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Incerteza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7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36996394-8BB2-440F-BB95-25076F473075}"/>
              </a:ext>
            </a:extLst>
          </p:cNvPr>
          <p:cNvSpPr/>
          <p:nvPr/>
        </p:nvSpPr>
        <p:spPr>
          <a:xfrm>
            <a:off x="270321" y="2028486"/>
            <a:ext cx="1728192" cy="129614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Mulheres</a:t>
            </a:r>
            <a:endParaRPr lang="en-U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9CABDA9-480A-466C-B04C-65C70CC0EDA3}"/>
              </a:ext>
            </a:extLst>
          </p:cNvPr>
          <p:cNvSpPr/>
          <p:nvPr/>
        </p:nvSpPr>
        <p:spPr>
          <a:xfrm>
            <a:off x="2358553" y="1426717"/>
            <a:ext cx="2448272" cy="62387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Experimental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n=20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AF136000-603C-4C5D-8C21-601319334FCC}"/>
              </a:ext>
            </a:extLst>
          </p:cNvPr>
          <p:cNvSpPr/>
          <p:nvPr/>
        </p:nvSpPr>
        <p:spPr>
          <a:xfrm>
            <a:off x="2315734" y="3511302"/>
            <a:ext cx="2350341" cy="62387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Controle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n=20</a:t>
            </a:r>
          </a:p>
        </p:txBody>
      </p:sp>
      <p:sp>
        <p:nvSpPr>
          <p:cNvPr id="7" name="Retângulo: Cantos Superiores Arredondados 6">
            <a:extLst>
              <a:ext uri="{FF2B5EF4-FFF2-40B4-BE49-F238E27FC236}">
                <a16:creationId xmlns:a16="http://schemas.microsoft.com/office/drawing/2014/main" id="{6F31B00D-BAC1-42A3-BF45-D8BE7FBC4267}"/>
              </a:ext>
            </a:extLst>
          </p:cNvPr>
          <p:cNvSpPr/>
          <p:nvPr/>
        </p:nvSpPr>
        <p:spPr>
          <a:xfrm rot="19735681">
            <a:off x="4044852" y="801220"/>
            <a:ext cx="1925619" cy="49069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Intervenção RU486</a:t>
            </a:r>
            <a:endParaRPr lang="en-US" dirty="0"/>
          </a:p>
        </p:txBody>
      </p:sp>
      <p:sp>
        <p:nvSpPr>
          <p:cNvPr id="8" name="Retângulo: Cantos Superiores Arredondados 7">
            <a:extLst>
              <a:ext uri="{FF2B5EF4-FFF2-40B4-BE49-F238E27FC236}">
                <a16:creationId xmlns:a16="http://schemas.microsoft.com/office/drawing/2014/main" id="{59AE13A9-63AE-48C4-96BE-D6E266D48952}"/>
              </a:ext>
            </a:extLst>
          </p:cNvPr>
          <p:cNvSpPr/>
          <p:nvPr/>
        </p:nvSpPr>
        <p:spPr>
          <a:xfrm rot="19735681">
            <a:off x="3831089" y="2680153"/>
            <a:ext cx="1848594" cy="49069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Tradicional</a:t>
            </a:r>
            <a:endParaRPr lang="en-US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A275495-07E6-4D27-BB5D-87D179C6E9CD}"/>
              </a:ext>
            </a:extLst>
          </p:cNvPr>
          <p:cNvSpPr/>
          <p:nvPr/>
        </p:nvSpPr>
        <p:spPr>
          <a:xfrm>
            <a:off x="5016014" y="1398071"/>
            <a:ext cx="2448272" cy="62387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Resultado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89BAF3F-E2D7-4CBA-97E4-77191E41784C}"/>
              </a:ext>
            </a:extLst>
          </p:cNvPr>
          <p:cNvSpPr/>
          <p:nvPr/>
        </p:nvSpPr>
        <p:spPr>
          <a:xfrm>
            <a:off x="4973195" y="3482656"/>
            <a:ext cx="2350341" cy="62387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Resultado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40635AE-C183-44F9-9A45-B192DBDA0E3C}"/>
              </a:ext>
            </a:extLst>
          </p:cNvPr>
          <p:cNvSpPr/>
          <p:nvPr/>
        </p:nvSpPr>
        <p:spPr>
          <a:xfrm>
            <a:off x="7121898" y="1779662"/>
            <a:ext cx="1406045" cy="62387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 / 20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8637F80-D659-495B-9078-F3AAFB186B9D}"/>
              </a:ext>
            </a:extLst>
          </p:cNvPr>
          <p:cNvSpPr/>
          <p:nvPr/>
        </p:nvSpPr>
        <p:spPr>
          <a:xfrm>
            <a:off x="7145196" y="3172012"/>
            <a:ext cx="1406045" cy="62387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  / 20</a:t>
            </a:r>
          </a:p>
        </p:txBody>
      </p:sp>
      <p:sp>
        <p:nvSpPr>
          <p:cNvPr id="13" name="Retângulo: Cantos Superiores Arredondados 12">
            <a:extLst>
              <a:ext uri="{FF2B5EF4-FFF2-40B4-BE49-F238E27FC236}">
                <a16:creationId xmlns:a16="http://schemas.microsoft.com/office/drawing/2014/main" id="{F7CA242F-9DF6-4541-9C2B-456185F48E30}"/>
              </a:ext>
            </a:extLst>
          </p:cNvPr>
          <p:cNvSpPr/>
          <p:nvPr/>
        </p:nvSpPr>
        <p:spPr>
          <a:xfrm rot="16200000">
            <a:off x="1266903" y="2427473"/>
            <a:ext cx="1925619" cy="49069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Aleatório</a:t>
            </a:r>
            <a:endParaRPr lang="en-US" dirty="0"/>
          </a:p>
        </p:txBody>
      </p:sp>
      <p:sp>
        <p:nvSpPr>
          <p:cNvPr id="14" name="Retângulo: Cantos Superiores Arredondados 13">
            <a:extLst>
              <a:ext uri="{FF2B5EF4-FFF2-40B4-BE49-F238E27FC236}">
                <a16:creationId xmlns:a16="http://schemas.microsoft.com/office/drawing/2014/main" id="{40F1D34C-B40E-4E07-A1CD-CC5330D38E37}"/>
              </a:ext>
            </a:extLst>
          </p:cNvPr>
          <p:cNvSpPr/>
          <p:nvPr/>
        </p:nvSpPr>
        <p:spPr>
          <a:xfrm>
            <a:off x="5922656" y="2550029"/>
            <a:ext cx="3185848" cy="520955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Quão</a:t>
            </a:r>
            <a:r>
              <a:rPr lang="en-US" dirty="0"/>
              <a:t> forte </a:t>
            </a:r>
            <a:r>
              <a:rPr lang="en-US" dirty="0" err="1"/>
              <a:t>são</a:t>
            </a:r>
            <a:r>
              <a:rPr lang="en-US" dirty="0"/>
              <a:t> as </a:t>
            </a:r>
            <a:r>
              <a:rPr lang="en-US" dirty="0" err="1"/>
              <a:t>evidências</a:t>
            </a:r>
            <a:r>
              <a:rPr lang="en-US" dirty="0"/>
              <a:t> a favor do novo </a:t>
            </a:r>
            <a:r>
              <a:rPr lang="en-US" dirty="0" err="1"/>
              <a:t>tratamento</a:t>
            </a:r>
            <a:r>
              <a:rPr lang="en-US" dirty="0"/>
              <a:t> ?</a:t>
            </a:r>
          </a:p>
        </p:txBody>
      </p:sp>
      <p:sp>
        <p:nvSpPr>
          <p:cNvPr id="2" name="Retângulo 1"/>
          <p:cNvSpPr/>
          <p:nvPr/>
        </p:nvSpPr>
        <p:spPr>
          <a:xfrm>
            <a:off x="736124" y="4547669"/>
            <a:ext cx="8141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pt-BR" sz="1200" b="1">
                <a:solidFill>
                  <a:srgbClr val="000000"/>
                </a:solidFill>
                <a:latin typeface="NewsGoth BT" panose="020B0503020203020204" pitchFamily="34" charset="0"/>
              </a:rPr>
              <a:t>Abortion drug as a ‘morning after’ contraceptive. Example modified from Don A. Berry’s </a:t>
            </a:r>
            <a:r>
              <a:rPr lang="en-US" altLang="pt-BR" sz="1200" b="1" i="1">
                <a:solidFill>
                  <a:srgbClr val="000000"/>
                </a:solidFill>
                <a:latin typeface="NewsGoth BT" panose="020B0503020203020204" pitchFamily="34" charset="0"/>
              </a:rPr>
              <a:t>Statistics: A Bayesian Perspective</a:t>
            </a:r>
            <a:r>
              <a:rPr lang="en-US" altLang="pt-BR" sz="1200" b="1">
                <a:solidFill>
                  <a:srgbClr val="000000"/>
                </a:solidFill>
                <a:latin typeface="NewsGoth BT" panose="020B0503020203020204" pitchFamily="34" charset="0"/>
              </a:rPr>
              <a:t>, 1995, Ch. 6, pg 15. </a:t>
            </a:r>
            <a:endParaRPr lang="en-US" altLang="pt-BR" sz="1200" b="1">
              <a:solidFill>
                <a:srgbClr val="000000"/>
              </a:solidFill>
              <a:latin typeface="NewsGoth BT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1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Possíveis soluções</a:t>
            </a:r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2931790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539552" y="3867894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539552" y="4731990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83568" y="3144366"/>
            <a:ext cx="1944216" cy="5578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Controle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4033614"/>
            <a:ext cx="1228365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Total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539552" y="2067694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11560" y="2211710"/>
            <a:ext cx="2283073" cy="5292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latin typeface="Prototype" pitchFamily="2" charset="0"/>
                <a:cs typeface="Prototype" pitchFamily="2" charset="0"/>
              </a:rPr>
              <a:t>Experimental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 flipH="1">
            <a:off x="2987824" y="1368152"/>
            <a:ext cx="72008" cy="3579862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3247484" y="1459149"/>
            <a:ext cx="5478313" cy="610283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Ficou grávida       Não ficou gravida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H="1">
            <a:off x="5796136" y="1368152"/>
            <a:ext cx="72008" cy="3579862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027520" y="3176341"/>
            <a:ext cx="1245320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16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147243" y="3176922"/>
            <a:ext cx="1798786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4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092280" y="4052910"/>
            <a:ext cx="1245320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20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944419" y="4052910"/>
            <a:ext cx="1798786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20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069358" y="2208301"/>
            <a:ext cx="1798786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4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372200" y="2221894"/>
            <a:ext cx="1938398" cy="72352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16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3023828" y="1063229"/>
            <a:ext cx="2952328" cy="40802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4786610" y="2298640"/>
            <a:ext cx="57606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.5</a:t>
            </a:r>
            <a:endParaRPr lang="pt-BR" sz="2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789871" y="3176341"/>
            <a:ext cx="57606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.5</a:t>
            </a:r>
            <a:endParaRPr lang="pt-BR" sz="2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2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3" grpId="0" animBg="1"/>
      <p:bldP spid="4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4B9F2-21A2-4CBE-985D-B6353549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Quão</a:t>
            </a:r>
            <a:r>
              <a:rPr lang="en-US" dirty="0"/>
              <a:t> forte </a:t>
            </a:r>
            <a:r>
              <a:rPr lang="en-US" dirty="0" err="1"/>
              <a:t>são</a:t>
            </a:r>
            <a:r>
              <a:rPr lang="en-US" dirty="0"/>
              <a:t> as </a:t>
            </a:r>
            <a:r>
              <a:rPr lang="en-US" dirty="0" err="1"/>
              <a:t>evidências</a:t>
            </a:r>
            <a:r>
              <a:rPr lang="en-US" dirty="0"/>
              <a:t> a favor do novo </a:t>
            </a:r>
            <a:r>
              <a:rPr lang="en-US" dirty="0" err="1"/>
              <a:t>tratamento</a:t>
            </a:r>
            <a:r>
              <a:rPr lang="en-US" dirty="0"/>
              <a:t> ?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750599-9FDF-4D56-8408-A6E416044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47" y="2989023"/>
            <a:ext cx="8686800" cy="662847"/>
          </a:xfrm>
        </p:spPr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</a:t>
            </a:r>
            <a:r>
              <a:rPr lang="en-US" dirty="0" err="1"/>
              <a:t>Proporção</a:t>
            </a:r>
            <a:r>
              <a:rPr lang="en-US" dirty="0"/>
              <a:t> = 50% ; p = .5 (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diferença</a:t>
            </a:r>
            <a:r>
              <a:rPr lang="en-US" dirty="0"/>
              <a:t>)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FFC2300-9CA7-49BD-A582-3650BABE89DE}"/>
              </a:ext>
            </a:extLst>
          </p:cNvPr>
          <p:cNvSpPr txBox="1">
            <a:spLocks/>
          </p:cNvSpPr>
          <p:nvPr/>
        </p:nvSpPr>
        <p:spPr>
          <a:xfrm>
            <a:off x="323528" y="1203598"/>
            <a:ext cx="8686800" cy="662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 total, 20 </a:t>
            </a:r>
            <a:r>
              <a:rPr lang="en-US" dirty="0" err="1"/>
              <a:t>mulheres</a:t>
            </a:r>
            <a:r>
              <a:rPr lang="en-US" dirty="0"/>
              <a:t> </a:t>
            </a:r>
            <a:r>
              <a:rPr lang="en-US" dirty="0" err="1"/>
              <a:t>ficaram</a:t>
            </a:r>
            <a:r>
              <a:rPr lang="en-US" dirty="0"/>
              <a:t> </a:t>
            </a:r>
            <a:r>
              <a:rPr lang="en-US" dirty="0" err="1"/>
              <a:t>grávidas</a:t>
            </a:r>
            <a:r>
              <a:rPr lang="en-US" dirty="0"/>
              <a:t> .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BB6D88D-7422-4373-95F9-475A52DCF42C}"/>
              </a:ext>
            </a:extLst>
          </p:cNvPr>
          <p:cNvSpPr txBox="1">
            <a:spLocks/>
          </p:cNvSpPr>
          <p:nvPr/>
        </p:nvSpPr>
        <p:spPr>
          <a:xfrm>
            <a:off x="323528" y="1743348"/>
            <a:ext cx="8820472" cy="6628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Quão</a:t>
            </a:r>
            <a:r>
              <a:rPr lang="en-US" dirty="0"/>
              <a:t> </a:t>
            </a:r>
            <a:r>
              <a:rPr lang="en-US" dirty="0" err="1"/>
              <a:t>provável</a:t>
            </a:r>
            <a:r>
              <a:rPr lang="en-US" dirty="0"/>
              <a:t> que (</a:t>
            </a:r>
            <a:r>
              <a:rPr lang="en-US" dirty="0" err="1"/>
              <a:t>apenas</a:t>
            </a:r>
            <a:r>
              <a:rPr lang="en-US" dirty="0"/>
              <a:t>) 4 </a:t>
            </a:r>
            <a:r>
              <a:rPr lang="en-US" dirty="0" err="1"/>
              <a:t>sejam</a:t>
            </a:r>
            <a:r>
              <a:rPr lang="en-US" dirty="0"/>
              <a:t> no </a:t>
            </a:r>
            <a:r>
              <a:rPr lang="en-US" dirty="0" err="1"/>
              <a:t>grupo</a:t>
            </a:r>
            <a:r>
              <a:rPr lang="en-US" dirty="0"/>
              <a:t> experimental ?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1E0E4FD6-BC6F-496B-8B9D-051B90373DF2}"/>
              </a:ext>
            </a:extLst>
          </p:cNvPr>
          <p:cNvSpPr txBox="1">
            <a:spLocks/>
          </p:cNvSpPr>
          <p:nvPr/>
        </p:nvSpPr>
        <p:spPr>
          <a:xfrm>
            <a:off x="318167" y="2268943"/>
            <a:ext cx="8686800" cy="662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P(Gravidez </a:t>
            </a:r>
            <a:r>
              <a:rPr lang="en-US" dirty="0"/>
              <a:t>no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/>
              <a:t>experimental</a:t>
            </a:r>
            <a:r>
              <a:rPr lang="en-US" smtClean="0"/>
              <a:t>)</a:t>
            </a:r>
            <a:endParaRPr lang="en-US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481E6FB-1CE4-4D62-A390-D39441A7F7A0}"/>
              </a:ext>
            </a:extLst>
          </p:cNvPr>
          <p:cNvSpPr/>
          <p:nvPr/>
        </p:nvSpPr>
        <p:spPr>
          <a:xfrm>
            <a:off x="273341" y="3527472"/>
            <a:ext cx="873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</a:t>
            </a:r>
            <a:r>
              <a:rPr lang="en-US" sz="2800" baseline="-25000" dirty="0"/>
              <a:t>a </a:t>
            </a:r>
            <a:r>
              <a:rPr lang="en-US" sz="2800" dirty="0"/>
              <a:t>: Experimental </a:t>
            </a:r>
            <a:r>
              <a:rPr lang="en-US" sz="2800" dirty="0">
                <a:solidFill>
                  <a:srgbClr val="FF0000"/>
                </a:solidFill>
              </a:rPr>
              <a:t>&lt;</a:t>
            </a:r>
            <a:r>
              <a:rPr lang="en-US" sz="2800" dirty="0"/>
              <a:t> </a:t>
            </a:r>
            <a:r>
              <a:rPr lang="en-US" sz="2800" dirty="0" err="1"/>
              <a:t>Controle</a:t>
            </a:r>
            <a:r>
              <a:rPr lang="en-US" sz="2800" dirty="0"/>
              <a:t> ; p &lt; .5 (Experimental </a:t>
            </a:r>
            <a:r>
              <a:rPr lang="en-US" sz="2800" dirty="0" err="1"/>
              <a:t>melhor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6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4B9F2-21A2-4CBE-985D-B6353549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/>
              <a:t>Abordagem</a:t>
            </a:r>
            <a:r>
              <a:rPr lang="en-US" dirty="0"/>
              <a:t> </a:t>
            </a:r>
            <a:r>
              <a:rPr lang="en-US" dirty="0" err="1"/>
              <a:t>frequentista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750599-9FDF-4D56-8408-A6E416044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4582466"/>
            <a:ext cx="6238528" cy="662847"/>
          </a:xfrm>
        </p:spPr>
        <p:txBody>
          <a:bodyPr>
            <a:normAutofit/>
          </a:bodyPr>
          <a:lstStyle/>
          <a:p>
            <a:r>
              <a:rPr lang="en-US" dirty="0"/>
              <a:t>P valor &lt; Alfa; </a:t>
            </a:r>
            <a:r>
              <a:rPr lang="en-US" dirty="0" err="1"/>
              <a:t>Rejeita</a:t>
            </a:r>
            <a:r>
              <a:rPr lang="en-US" dirty="0"/>
              <a:t> a </a:t>
            </a:r>
            <a:r>
              <a:rPr lang="en-US" dirty="0" err="1"/>
              <a:t>Hipótese</a:t>
            </a:r>
            <a:r>
              <a:rPr lang="en-US" dirty="0"/>
              <a:t> </a:t>
            </a:r>
            <a:r>
              <a:rPr lang="en-US" dirty="0" err="1"/>
              <a:t>nula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Espaço Reservado para Conteúdo 2">
                <a:extLst>
                  <a:ext uri="{FF2B5EF4-FFF2-40B4-BE49-F238E27FC236}">
                    <a16:creationId xmlns:a16="http://schemas.microsoft.com/office/drawing/2014/main" id="{5FFC2300-9CA7-49BD-A582-3650BABE89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53218" y="1275606"/>
                <a:ext cx="3960440" cy="6628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Espaço Reservado para Conteúdo 2">
                <a:extLst>
                  <a:ext uri="{FF2B5EF4-FFF2-40B4-BE49-F238E27FC236}">
                    <a16:creationId xmlns:a16="http://schemas.microsoft.com/office/drawing/2014/main" id="{5FFC2300-9CA7-49BD-A582-3650BABE8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218" y="1275606"/>
                <a:ext cx="3960440" cy="662847"/>
              </a:xfrm>
              <a:prstGeom prst="rect">
                <a:avLst/>
              </a:prstGeom>
              <a:blipFill>
                <a:blip r:embed="rId2"/>
                <a:stretch>
                  <a:fillRect b="-18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2">
                <a:extLst>
                  <a:ext uri="{FF2B5EF4-FFF2-40B4-BE49-F238E27FC236}">
                    <a16:creationId xmlns:a16="http://schemas.microsoft.com/office/drawing/2014/main" id="{9FE4BE10-7FE7-444C-892A-5D1CC1E969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24068" y="2015383"/>
                <a:ext cx="5018739" cy="6628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20!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4!∗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20−4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Espaço Reservado para Conteúdo 2">
                <a:extLst>
                  <a:ext uri="{FF2B5EF4-FFF2-40B4-BE49-F238E27FC236}">
                    <a16:creationId xmlns:a16="http://schemas.microsoft.com/office/drawing/2014/main" id="{9FE4BE10-7FE7-444C-892A-5D1CC1E96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68" y="2015383"/>
                <a:ext cx="5018739" cy="662847"/>
              </a:xfrm>
              <a:prstGeom prst="rect">
                <a:avLst/>
              </a:prstGeom>
              <a:blipFill>
                <a:blip r:embed="rId3"/>
                <a:stretch>
                  <a:fillRect b="-185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Espaço Reservado para Conteúdo 2">
                <a:extLst>
                  <a:ext uri="{FF2B5EF4-FFF2-40B4-BE49-F238E27FC236}">
                    <a16:creationId xmlns:a16="http://schemas.microsoft.com/office/drawing/2014/main" id="{9B17EE22-95FE-4821-B9BE-900F3C6C9A4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59832" y="2859782"/>
                <a:ext cx="2740778" cy="6628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0.004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Espaço Reservado para Conteúdo 2">
                <a:extLst>
                  <a:ext uri="{FF2B5EF4-FFF2-40B4-BE49-F238E27FC236}">
                    <a16:creationId xmlns:a16="http://schemas.microsoft.com/office/drawing/2014/main" id="{9B17EE22-95FE-4821-B9BE-900F3C6C9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859782"/>
                <a:ext cx="2740778" cy="662847"/>
              </a:xfrm>
              <a:prstGeom prst="rect">
                <a:avLst/>
              </a:prstGeom>
              <a:blipFill>
                <a:blip r:embed="rId4"/>
                <a:stretch>
                  <a:fillRect l="-222" r="-2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Espaço Reservado para Conteúdo 2">
                <a:extLst>
                  <a:ext uri="{FF2B5EF4-FFF2-40B4-BE49-F238E27FC236}">
                    <a16:creationId xmlns:a16="http://schemas.microsoft.com/office/drawing/2014/main" id="{54460903-C78E-4505-B18D-D0AAA66F76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47664" y="3291830"/>
                <a:ext cx="5950745" cy="12413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𝑣𝑎𝑙𝑜𝑟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⋃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0.0059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Espaço Reservado para Conteúdo 2">
                <a:extLst>
                  <a:ext uri="{FF2B5EF4-FFF2-40B4-BE49-F238E27FC236}">
                    <a16:creationId xmlns:a16="http://schemas.microsoft.com/office/drawing/2014/main" id="{54460903-C78E-4505-B18D-D0AAA66F7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291830"/>
                <a:ext cx="5950745" cy="12413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5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EA2DF-6DA0-4304-A7CD-2CB91DB45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Abordagem</a:t>
            </a:r>
            <a:r>
              <a:rPr lang="en-US" dirty="0"/>
              <a:t> </a:t>
            </a:r>
            <a:r>
              <a:rPr lang="en-US" dirty="0" err="1"/>
              <a:t>bayesiana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827BA4-3F0C-4D47-A989-900C91B51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648259"/>
          </a:xfrm>
        </p:spPr>
        <p:txBody>
          <a:bodyPr/>
          <a:lstStyle/>
          <a:p>
            <a:pPr marL="0" indent="0"/>
            <a:r>
              <a:rPr lang="en-US" smtClean="0"/>
              <a:t>1. Construiremos </a:t>
            </a:r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err="1"/>
              <a:t>plausíveis</a:t>
            </a:r>
            <a:r>
              <a:rPr lang="en-US" dirty="0"/>
              <a:t> (M1, M2…)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AFDCD2AE-9D32-481A-999B-2C7F1270A2F0}"/>
                  </a:ext>
                </a:extLst>
              </p:cNvPr>
              <p:cNvSpPr txBox="1"/>
              <p:nvPr/>
            </p:nvSpPr>
            <p:spPr>
              <a:xfrm>
                <a:off x="2015433" y="3923895"/>
                <a:ext cx="4291207" cy="1159410"/>
              </a:xfrm>
              <a:prstGeom prst="rect">
                <a:avLst/>
              </a:prstGeom>
            </p:spPr>
            <p:txBody>
              <a:bodyPr vert="horz"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𝑀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𝐷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∗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𝑀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𝑃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𝐷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AFDCD2AE-9D32-481A-999B-2C7F1270A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433" y="3923895"/>
                <a:ext cx="4291207" cy="11594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BCF90732-5FF2-4E33-A14C-F178146A0FB6}"/>
              </a:ext>
            </a:extLst>
          </p:cNvPr>
          <p:cNvSpPr txBox="1"/>
          <p:nvPr/>
        </p:nvSpPr>
        <p:spPr>
          <a:xfrm>
            <a:off x="2195736" y="3771819"/>
            <a:ext cx="1368152" cy="43204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Posterior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1314B5A-7D57-41B6-9B85-D544CD354E03}"/>
              </a:ext>
            </a:extLst>
          </p:cNvPr>
          <p:cNvSpPr txBox="1"/>
          <p:nvPr/>
        </p:nvSpPr>
        <p:spPr>
          <a:xfrm>
            <a:off x="5420407" y="3520952"/>
            <a:ext cx="866200" cy="43204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Prior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AE0A4AF-D807-4A72-8EF1-1B0FA32FF7A3}"/>
              </a:ext>
            </a:extLst>
          </p:cNvPr>
          <p:cNvSpPr txBox="1"/>
          <p:nvPr/>
        </p:nvSpPr>
        <p:spPr>
          <a:xfrm>
            <a:off x="3347864" y="4787714"/>
            <a:ext cx="3280991" cy="43204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1800" dirty="0" err="1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Normalizing</a:t>
            </a:r>
            <a:r>
              <a:rPr lang="pt-BR" sz="1800" dirty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 Constant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1832CCE-C32F-44BF-B1D5-50F1F173D5BA}"/>
              </a:ext>
            </a:extLst>
          </p:cNvPr>
          <p:cNvSpPr txBox="1"/>
          <p:nvPr/>
        </p:nvSpPr>
        <p:spPr>
          <a:xfrm>
            <a:off x="3995120" y="3554019"/>
            <a:ext cx="1445320" cy="43204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1800" dirty="0" err="1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Likelihood</a:t>
            </a:r>
            <a:r>
              <a:rPr lang="pt-BR" sz="1800" dirty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 </a:t>
            </a:r>
          </a:p>
        </p:txBody>
      </p:sp>
      <p:sp>
        <p:nvSpPr>
          <p:cNvPr id="9" name="Retângulo 8"/>
          <p:cNvSpPr/>
          <p:nvPr/>
        </p:nvSpPr>
        <p:spPr>
          <a:xfrm>
            <a:off x="431434" y="1635646"/>
            <a:ext cx="85330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latin typeface="NewsGoth BT" panose="020B0503020203020204" pitchFamily="34" charset="0"/>
              </a:rPr>
              <a:t>2. Vamos </a:t>
            </a:r>
            <a:r>
              <a:rPr lang="en-US" sz="2800">
                <a:latin typeface="NewsGoth BT" panose="020B0503020203020204" pitchFamily="34" charset="0"/>
              </a:rPr>
              <a:t>assumir que a probabilidade disso ocorrer no grupo tratamento é de 10%, 20%, 30</a:t>
            </a:r>
            <a:r>
              <a:rPr lang="en-US" sz="2800" smtClean="0">
                <a:latin typeface="NewsGoth BT" panose="020B0503020203020204" pitchFamily="34" charset="0"/>
              </a:rPr>
              <a:t>%....</a:t>
            </a:r>
            <a:endParaRPr lang="en-US" sz="2800">
              <a:latin typeface="NewsGoth BT" panose="020B0503020203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12654" y="2599912"/>
            <a:ext cx="87313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/>
              <a:t>3. Especificaremos </a:t>
            </a:r>
            <a:r>
              <a:rPr lang="en-US" sz="2800"/>
              <a:t>os prior (incorporando as informações anteriores)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191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sz="1800" dirty="0" smtClean="0">
            <a:solidFill>
              <a:schemeClr val="tx1"/>
            </a:solidFill>
            <a:latin typeface="Prototype" pitchFamily="2" charset="0"/>
            <a:cs typeface="Prototype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36037</TotalTime>
  <Words>788</Words>
  <Application>Microsoft Office PowerPoint</Application>
  <PresentationFormat>Apresentação na tela (16:9)</PresentationFormat>
  <Paragraphs>212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NewsGoth BT</vt:lpstr>
      <vt:lpstr>Prototype</vt:lpstr>
      <vt:lpstr>Tema do Office</vt:lpstr>
      <vt:lpstr>INTRODUÇÃO AO R E  ESTATÍSTICA BÁSICA: </vt:lpstr>
      <vt:lpstr>AGENDA/OBJETIVOS</vt:lpstr>
      <vt:lpstr>Framework bayesiano</vt:lpstr>
      <vt:lpstr>Diferenças</vt:lpstr>
      <vt:lpstr>Apresentação do PowerPoint</vt:lpstr>
      <vt:lpstr>Possíveis soluções</vt:lpstr>
      <vt:lpstr>Quão forte são as evidências a favor do novo tratamento ? </vt:lpstr>
      <vt:lpstr>Abordagem frequentista</vt:lpstr>
      <vt:lpstr>Abordagem bayesiana</vt:lpstr>
      <vt:lpstr>Abordagem bayesiana</vt:lpstr>
      <vt:lpstr>Apresentação do PowerPoint</vt:lpstr>
      <vt:lpstr>Apresentação do PowerPoint</vt:lpstr>
      <vt:lpstr>GGPLOT</vt:lpstr>
      <vt:lpstr>BayesFactor</vt:lpstr>
      <vt:lpstr>BayesFactor</vt:lpstr>
      <vt:lpstr>Apresentação do PowerPoint</vt:lpstr>
      <vt:lpstr>Apresentação do PowerPoint</vt:lpstr>
      <vt:lpstr>Revisão</vt:lpstr>
      <vt:lpstr>Apresentação do PowerPoint</vt:lpstr>
      <vt:lpstr>Apresentação do PowerPoint</vt:lpstr>
      <vt:lpstr>REVISÃO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Luis Anunciacao</cp:lastModifiedBy>
  <cp:revision>161</cp:revision>
  <dcterms:modified xsi:type="dcterms:W3CDTF">2018-01-06T02:33:26Z</dcterms:modified>
</cp:coreProperties>
</file>