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7" r:id="rId9"/>
    <p:sldId id="266" r:id="rId10"/>
    <p:sldId id="268" r:id="rId11"/>
    <p:sldId id="263" r:id="rId12"/>
    <p:sldId id="264" r:id="rId13"/>
    <p:sldId id="265" r:id="rId14"/>
    <p:sldId id="271" r:id="rId15"/>
    <p:sldId id="270" r:id="rId16"/>
    <p:sldId id="273" r:id="rId17"/>
    <p:sldId id="275" r:id="rId18"/>
    <p:sldId id="276" r:id="rId19"/>
    <p:sldId id="277" r:id="rId20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20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AA37E8-67AA-47AC-A10C-5D7B12DA7DC7}" type="datetimeFigureOut">
              <a:rPr lang="pt-BR" smtClean="0"/>
              <a:pPr/>
              <a:t>05/12/2017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32B4B-31DA-4A37-8D07-40F7B5A13B1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83568" y="1131590"/>
            <a:ext cx="7772400" cy="1440160"/>
          </a:xfrm>
        </p:spPr>
        <p:txBody>
          <a:bodyPr>
            <a:noAutofit/>
          </a:bodyPr>
          <a:lstStyle>
            <a:lvl1pPr>
              <a:defRPr sz="48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 smtClean="0"/>
              <a:t>INTRODUÇÃO AO R E </a:t>
            </a:r>
            <a:br>
              <a:rPr lang="pt-BR" dirty="0" smtClean="0"/>
            </a:br>
            <a:r>
              <a:rPr lang="pt-BR" dirty="0" smtClean="0"/>
              <a:t>ESTATÍSTICA BÁSICA: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499742"/>
            <a:ext cx="6400800" cy="720080"/>
          </a:xfrm>
        </p:spPr>
        <p:txBody>
          <a:bodyPr>
            <a:noAutofit/>
          </a:bodyPr>
          <a:lstStyle>
            <a:lvl1pPr marL="0" indent="0" algn="ctr">
              <a:buNone/>
              <a:defRPr sz="4800">
                <a:solidFill>
                  <a:srgbClr val="FFCC00"/>
                </a:solidFill>
                <a:latin typeface="Prototype" pitchFamily="2" charset="0"/>
                <a:cs typeface="Prototyp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 smtClean="0"/>
              <a:t>AULA 1</a:t>
            </a:r>
            <a:endParaRPr lang="pt-BR" dirty="0"/>
          </a:p>
        </p:txBody>
      </p:sp>
      <p:sp>
        <p:nvSpPr>
          <p:cNvPr id="10" name="Espaço Reservado para Texto 9"/>
          <p:cNvSpPr>
            <a:spLocks noGrp="1"/>
          </p:cNvSpPr>
          <p:nvPr>
            <p:ph type="body" sz="quarter" idx="10" hasCustomPrompt="1"/>
          </p:nvPr>
        </p:nvSpPr>
        <p:spPr>
          <a:xfrm>
            <a:off x="2411760" y="4155927"/>
            <a:ext cx="4320480" cy="360039"/>
          </a:xfrm>
        </p:spPr>
        <p:txBody>
          <a:bodyPr>
            <a:noAutofit/>
          </a:bodyPr>
          <a:lstStyle>
            <a:lvl1pPr algn="ctr">
              <a:defRPr sz="1800">
                <a:latin typeface="Prototype" pitchFamily="2" charset="0"/>
                <a:cs typeface="Prototype" pitchFamily="2" charset="0"/>
              </a:defRPr>
            </a:lvl1pPr>
          </a:lstStyle>
          <a:p>
            <a:pPr lvl="0"/>
            <a:r>
              <a:rPr lang="pt-BR" dirty="0" smtClean="0"/>
              <a:t>LUIS ANUNCIAÇÃO (PUC-RIO)</a:t>
            </a:r>
            <a:endParaRPr lang="pt-BR" dirty="0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1" hasCustomPrompt="1"/>
          </p:nvPr>
        </p:nvSpPr>
        <p:spPr>
          <a:xfrm>
            <a:off x="3131840" y="4515966"/>
            <a:ext cx="2880320" cy="288032"/>
          </a:xfrm>
        </p:spPr>
        <p:txBody>
          <a:bodyPr>
            <a:noAutofit/>
          </a:bodyPr>
          <a:lstStyle>
            <a:lvl1pPr algn="ctr">
              <a:defRPr sz="1800"/>
            </a:lvl1pPr>
          </a:lstStyle>
          <a:p>
            <a:pPr lvl="0"/>
            <a:r>
              <a:rPr lang="pt-BR" dirty="0" smtClean="0"/>
              <a:t>anovabr.com</a:t>
            </a:r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>
                <a:latin typeface="Prototype" pitchFamily="2" charset="0"/>
                <a:cs typeface="Prototype" pitchFamily="2" charset="0"/>
              </a:defRPr>
            </a:lvl1pPr>
          </a:lstStyle>
          <a:p>
            <a:r>
              <a:rPr lang="pt-BR" dirty="0" smtClean="0"/>
              <a:t>ESTRUTURA DE AULAS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 hasCustomPrompt="1"/>
          </p:nvPr>
        </p:nvSpPr>
        <p:spPr>
          <a:xfrm>
            <a:off x="457200" y="1200150"/>
            <a:ext cx="8229600" cy="3747864"/>
          </a:xfrm>
        </p:spPr>
        <p:txBody>
          <a:bodyPr>
            <a:normAutofit/>
          </a:bodyPr>
          <a:lstStyle>
            <a:lvl1pPr>
              <a:buNone/>
              <a:defRPr sz="2800">
                <a:latin typeface="NewsGoth BT" pitchFamily="34" charset="0"/>
              </a:defRPr>
            </a:lvl1pPr>
            <a:lvl2pPr>
              <a:defRPr>
                <a:latin typeface="NewsGoth BT" pitchFamily="34" charset="0"/>
              </a:defRPr>
            </a:lvl2pPr>
            <a:lvl3pPr>
              <a:defRPr>
                <a:latin typeface="NewsGoth BT" pitchFamily="34" charset="0"/>
              </a:defRPr>
            </a:lvl3pPr>
            <a:lvl4pPr>
              <a:defRPr>
                <a:latin typeface="NewsGoth BT" pitchFamily="34" charset="0"/>
              </a:defRPr>
            </a:lvl4pPr>
            <a:lvl5pPr>
              <a:buNone/>
              <a:defRPr>
                <a:latin typeface="NewsGoth BT" pitchFamily="34" charset="0"/>
              </a:defRPr>
            </a:lvl5pPr>
          </a:lstStyle>
          <a:p>
            <a:pPr lvl="0"/>
            <a:r>
              <a:rPr lang="pt-BR" dirty="0" smtClean="0"/>
              <a:t>1. (O CURSO)</a:t>
            </a:r>
          </a:p>
          <a:p>
            <a:pPr lvl="0"/>
            <a:r>
              <a:rPr lang="pt-BR" dirty="0" smtClean="0"/>
              <a:t>2. Agenda – Objetivos</a:t>
            </a:r>
          </a:p>
          <a:p>
            <a:pPr lvl="0"/>
            <a:r>
              <a:rPr lang="pt-BR" dirty="0" smtClean="0"/>
              <a:t>3. Noções para aplicação</a:t>
            </a:r>
          </a:p>
          <a:p>
            <a:pPr lvl="0"/>
            <a:r>
              <a:rPr lang="pt-BR" dirty="0" smtClean="0"/>
              <a:t>4. </a:t>
            </a:r>
            <a:r>
              <a:rPr lang="pt-BR" dirty="0" err="1" smtClean="0"/>
              <a:t>Lab</a:t>
            </a:r>
            <a:endParaRPr lang="pt-BR" dirty="0" smtClean="0"/>
          </a:p>
          <a:p>
            <a:pPr lvl="0"/>
            <a:r>
              <a:rPr lang="pt-BR" dirty="0" smtClean="0"/>
              <a:t>5. Revisão</a:t>
            </a:r>
          </a:p>
        </p:txBody>
      </p:sp>
      <p:pic>
        <p:nvPicPr>
          <p:cNvPr id="1026" name="Picture 2" descr="D:\Desktop\SERVIÇOS\ANOVA\anova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4731990"/>
            <a:ext cx="299740" cy="288032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 smtClean="0"/>
              <a:t>ESTRUTURA DE AULAS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7478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1. (O CURSO)</a:t>
            </a:r>
          </a:p>
          <a:p>
            <a:pPr lvl="0"/>
            <a:r>
              <a:rPr lang="pt-BR" dirty="0" smtClean="0"/>
              <a:t>2. Agenda – Objetivos</a:t>
            </a:r>
          </a:p>
          <a:p>
            <a:pPr lvl="0"/>
            <a:r>
              <a:rPr lang="pt-BR" dirty="0" smtClean="0"/>
              <a:t>3. Noções para aplicação</a:t>
            </a:r>
          </a:p>
          <a:p>
            <a:pPr lvl="0"/>
            <a:r>
              <a:rPr lang="pt-BR" dirty="0" smtClean="0"/>
              <a:t>4. </a:t>
            </a:r>
            <a:r>
              <a:rPr lang="pt-BR" dirty="0" err="1" smtClean="0"/>
              <a:t>Lab</a:t>
            </a:r>
            <a:endParaRPr lang="pt-BR" dirty="0" smtClean="0"/>
          </a:p>
          <a:p>
            <a:pPr lvl="0"/>
            <a:r>
              <a:rPr lang="pt-BR" dirty="0" smtClean="0"/>
              <a:t>5. Revisão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Prototype" pitchFamily="2" charset="0"/>
          <a:ea typeface="+mj-ea"/>
          <a:cs typeface="Prototype" pitchFamily="2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wsGoth BT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INTRODUÇÃO AO R E </a:t>
            </a:r>
            <a:br>
              <a:rPr lang="pt-BR" dirty="0" smtClean="0"/>
            </a:br>
            <a:r>
              <a:rPr lang="pt-BR" dirty="0" smtClean="0"/>
              <a:t>ESTATÍSTICA BÁSICA: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smtClean="0"/>
              <a:t>AULA </a:t>
            </a:r>
            <a:r>
              <a:rPr lang="pt-BR" smtClean="0"/>
              <a:t>2</a:t>
            </a: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LUIS ANUNCIAÇÃO (</a:t>
            </a:r>
            <a:r>
              <a:rPr lang="pt-BR" smtClean="0"/>
              <a:t>PUC-RIO</a:t>
            </a:r>
            <a:r>
              <a:rPr lang="pt-BR" smtClean="0"/>
              <a:t>) / 2017</a:t>
            </a:r>
            <a:endParaRPr lang="pt-BR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1"/>
          </p:nvPr>
        </p:nvSpPr>
        <p:spPr>
          <a:xfrm>
            <a:off x="3131840" y="4515966"/>
            <a:ext cx="2880320" cy="360040"/>
          </a:xfrm>
        </p:spPr>
        <p:txBody>
          <a:bodyPr>
            <a:normAutofit lnSpcReduction="10000"/>
          </a:bodyPr>
          <a:lstStyle/>
          <a:p>
            <a:r>
              <a:rPr lang="pt-BR" smtClean="0"/>
              <a:t>anovabr.com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694" y="1063229"/>
            <a:ext cx="3533775" cy="4162425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ODDS RATIO (OR)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828" y="1206537"/>
            <a:ext cx="4604196" cy="374786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/>
              <a:t>	Factors related to suicide attempts were stressful life events (adjusted odds ratio [OR], 2.32; 95% confidence interval [CI]: 1.27–4.24), alcohol use (adjusted OR, 2.08; 95% CI: 1.29–3.34), intermittent or poor psychiatric medication adherence (adjusted OR, 2.25; 95% CI: 1.44–3.51), up to two previous suicide attempts (adjusted OR, 3.64; 95% CI: 2.32–5.71), more than two previous suicide attempts (adjusted OR, 11.47; 95% CI: 5.73–22.95), and prescribed antipsychotics (adjusted OR, 3.84; 95% CI: 2.48–5.95).</a:t>
            </a:r>
          </a:p>
          <a:p>
            <a:r>
              <a:rPr lang="pt-BR" sz="1600" i="1" smtClean="0"/>
              <a:t/>
            </a:r>
            <a:br>
              <a:rPr lang="pt-BR" sz="1600" i="1" smtClean="0"/>
            </a:br>
            <a:r>
              <a:rPr lang="pt-BR" sz="1600" i="1" smtClean="0"/>
              <a:t>DOI 10.2147/IJGM.S30874</a:t>
            </a:r>
            <a:endParaRPr lang="pt-BR" sz="1600" i="1"/>
          </a:p>
        </p:txBody>
      </p:sp>
      <p:sp>
        <p:nvSpPr>
          <p:cNvPr id="5" name="Elipse 4"/>
          <p:cNvSpPr/>
          <p:nvPr/>
        </p:nvSpPr>
        <p:spPr>
          <a:xfrm>
            <a:off x="6156176" y="2499743"/>
            <a:ext cx="122413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0306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DPLYR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579512"/>
          </a:xfrm>
        </p:spPr>
        <p:txBody>
          <a:bodyPr>
            <a:normAutofit/>
          </a:bodyPr>
          <a:lstStyle/>
          <a:p>
            <a:r>
              <a:rPr lang="pt-BR" sz="3200"/>
              <a:t>dados_brasil </a:t>
            </a:r>
            <a:r>
              <a:rPr lang="pt-BR" sz="3200"/>
              <a:t>&lt;- </a:t>
            </a:r>
            <a:r>
              <a:rPr lang="pt-BR" sz="3200" smtClean="0"/>
              <a:t>dados_brasil</a:t>
            </a:r>
            <a:endParaRPr lang="pt-BR" sz="3200"/>
          </a:p>
        </p:txBody>
      </p:sp>
      <p:sp>
        <p:nvSpPr>
          <p:cNvPr id="6" name="Retângulo 5"/>
          <p:cNvSpPr/>
          <p:nvPr/>
        </p:nvSpPr>
        <p:spPr>
          <a:xfrm>
            <a:off x="5580112" y="1213757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>
                <a:solidFill>
                  <a:srgbClr val="FF0000"/>
                </a:solidFill>
                <a:latin typeface="NewsGoth BT" panose="020B0503020203020204" pitchFamily="34" charset="0"/>
              </a:rPr>
              <a:t>%&gt;%</a:t>
            </a:r>
          </a:p>
        </p:txBody>
      </p:sp>
      <p:sp>
        <p:nvSpPr>
          <p:cNvPr id="7" name="Retângulo 6"/>
          <p:cNvSpPr/>
          <p:nvPr/>
        </p:nvSpPr>
        <p:spPr>
          <a:xfrm>
            <a:off x="450371" y="1733514"/>
            <a:ext cx="796243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>
                <a:latin typeface="NewsGoth BT" panose="020B0503020203020204" pitchFamily="34" charset="0"/>
              </a:rPr>
              <a:t>mutate</a:t>
            </a:r>
            <a:r>
              <a:rPr lang="pt-BR" sz="3200" smtClean="0">
                <a:latin typeface="NewsGoth BT" panose="020B0503020203020204" pitchFamily="34" charset="0"/>
              </a:rPr>
              <a:t>(                                                  ) </a:t>
            </a:r>
            <a:endParaRPr lang="pt-BR" sz="3200">
              <a:latin typeface="NewsGoth BT" panose="020B0503020203020204" pitchFamily="34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41920" y="2884122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200" smtClean="0">
                <a:latin typeface="NewsGoth BT" panose="020B0503020203020204" pitchFamily="34" charset="0"/>
              </a:rPr>
              <a:t>dados_brasil</a:t>
            </a:r>
            <a:endParaRPr lang="pt-BR" sz="3200">
              <a:latin typeface="NewsGoth BT" panose="020B0503020203020204" pitchFamily="34" charset="0"/>
            </a:endParaRPr>
          </a:p>
        </p:txBody>
      </p:sp>
      <p:sp>
        <p:nvSpPr>
          <p:cNvPr id="11" name="Retângulo 10"/>
          <p:cNvSpPr/>
          <p:nvPr/>
        </p:nvSpPr>
        <p:spPr>
          <a:xfrm>
            <a:off x="448072" y="344995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3200" smtClean="0">
                <a:latin typeface="NewsGoth BT" panose="020B0503020203020204" pitchFamily="34" charset="0"/>
              </a:rPr>
              <a:t>count </a:t>
            </a:r>
            <a:r>
              <a:rPr lang="pt-BR" sz="3200">
                <a:latin typeface="NewsGoth BT" panose="020B0503020203020204" pitchFamily="34" charset="0"/>
              </a:rPr>
              <a:t>(sexo,bsq_risco)</a:t>
            </a:r>
            <a:endParaRPr lang="pt-BR" sz="3200">
              <a:latin typeface="NewsGoth BT" panose="020B0503020203020204" pitchFamily="34" charset="0"/>
            </a:endParaRPr>
          </a:p>
        </p:txBody>
      </p:sp>
      <p:sp>
        <p:nvSpPr>
          <p:cNvPr id="12" name="Retângulo 11"/>
          <p:cNvSpPr/>
          <p:nvPr/>
        </p:nvSpPr>
        <p:spPr>
          <a:xfrm>
            <a:off x="2697630" y="2911328"/>
            <a:ext cx="13681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>
                <a:solidFill>
                  <a:srgbClr val="FF0000"/>
                </a:solidFill>
                <a:latin typeface="NewsGoth BT" panose="020B0503020203020204" pitchFamily="34" charset="0"/>
              </a:rPr>
              <a:t>%&gt;%</a:t>
            </a:r>
          </a:p>
        </p:txBody>
      </p:sp>
      <p:sp>
        <p:nvSpPr>
          <p:cNvPr id="13" name="Retângulo 12"/>
          <p:cNvSpPr/>
          <p:nvPr/>
        </p:nvSpPr>
        <p:spPr>
          <a:xfrm>
            <a:off x="1797191" y="1760498"/>
            <a:ext cx="65533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>
                <a:latin typeface="NewsGoth BT" panose="020B0503020203020204" pitchFamily="34" charset="0"/>
              </a:rPr>
              <a:t>bsq_risco = </a:t>
            </a:r>
            <a:r>
              <a:rPr lang="pt-BR" sz="2800">
                <a:latin typeface="NewsGoth BT" panose="020B0503020203020204" pitchFamily="34" charset="0"/>
              </a:rPr>
              <a:t>if_else</a:t>
            </a:r>
            <a:r>
              <a:rPr lang="pt-BR" sz="2800" smtClean="0">
                <a:latin typeface="NewsGoth BT" panose="020B0503020203020204" pitchFamily="34" charset="0"/>
              </a:rPr>
              <a:t>(                            ) </a:t>
            </a:r>
            <a:endParaRPr lang="pt-BR" sz="2800"/>
          </a:p>
        </p:txBody>
      </p:sp>
      <p:sp>
        <p:nvSpPr>
          <p:cNvPr id="14" name="Retângulo 13"/>
          <p:cNvSpPr/>
          <p:nvPr/>
        </p:nvSpPr>
        <p:spPr>
          <a:xfrm>
            <a:off x="4860032" y="1760498"/>
            <a:ext cx="32111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800" smtClean="0">
                <a:latin typeface="NewsGoth BT" panose="020B0503020203020204" pitchFamily="34" charset="0"/>
              </a:rPr>
              <a:t>bsq_soma&gt;80,1,0</a:t>
            </a:r>
            <a:endParaRPr lang="pt-BR" sz="2800"/>
          </a:p>
        </p:txBody>
      </p:sp>
    </p:spTree>
    <p:extLst>
      <p:ext uri="{BB962C8B-B14F-4D97-AF65-F5344CB8AC3E}">
        <p14:creationId xmlns:p14="http://schemas.microsoft.com/office/powerpoint/2010/main" val="263246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  <p:bldP spid="9" grpId="0"/>
      <p:bldP spid="11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GGPLOT2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488182"/>
            <a:ext cx="8507288" cy="3747864"/>
          </a:xfrm>
        </p:spPr>
        <p:txBody>
          <a:bodyPr>
            <a:normAutofit/>
          </a:bodyPr>
          <a:lstStyle/>
          <a:p>
            <a:r>
              <a:rPr lang="pt-BR" sz="3200"/>
              <a:t>ggplot(dados_brasil</a:t>
            </a:r>
            <a:r>
              <a:rPr lang="pt-BR" sz="3200" smtClean="0"/>
              <a:t>,                                    )</a:t>
            </a:r>
            <a:endParaRPr lang="pt-BR" sz="3200"/>
          </a:p>
        </p:txBody>
      </p:sp>
      <p:sp>
        <p:nvSpPr>
          <p:cNvPr id="4" name="Retângulo 3"/>
          <p:cNvSpPr/>
          <p:nvPr/>
        </p:nvSpPr>
        <p:spPr>
          <a:xfrm>
            <a:off x="2587821" y="2625586"/>
            <a:ext cx="51173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smtClean="0">
                <a:latin typeface="NewsGoth BT" panose="020B0503020203020204" pitchFamily="34" charset="0"/>
              </a:rPr>
              <a:t> </a:t>
            </a:r>
            <a:r>
              <a:rPr lang="pt-BR" sz="3200">
                <a:latin typeface="NewsGoth BT" panose="020B0503020203020204" pitchFamily="34" charset="0"/>
              </a:rPr>
              <a:t>facet_grid(. ~ bsq_risco)</a:t>
            </a:r>
            <a:endParaRPr lang="pt-BR" sz="3200">
              <a:latin typeface="NewsGoth BT" panose="020B0503020203020204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3491880" y="1498863"/>
            <a:ext cx="45600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smtClean="0">
                <a:latin typeface="NewsGoth BT" panose="020B0503020203020204" pitchFamily="34" charset="0"/>
              </a:rPr>
              <a:t>aes(sexo</a:t>
            </a:r>
            <a:r>
              <a:rPr lang="pt-BR" sz="3200">
                <a:latin typeface="NewsGoth BT" panose="020B0503020203020204" pitchFamily="34" charset="0"/>
              </a:rPr>
              <a:t>, fill='bsq_risco')</a:t>
            </a:r>
          </a:p>
        </p:txBody>
      </p:sp>
      <p:sp>
        <p:nvSpPr>
          <p:cNvPr id="6" name="Retângulo 5"/>
          <p:cNvSpPr/>
          <p:nvPr/>
        </p:nvSpPr>
        <p:spPr>
          <a:xfrm>
            <a:off x="8054080" y="1498863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  <a:endParaRPr lang="pt-BR" sz="32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2699792" y="2094319"/>
            <a:ext cx="55210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>
                <a:latin typeface="NewsGoth BT" panose="020B0503020203020204" pitchFamily="34" charset="0"/>
              </a:rPr>
              <a:t>geom_bar(position = "dodge") </a:t>
            </a:r>
          </a:p>
        </p:txBody>
      </p:sp>
      <p:sp>
        <p:nvSpPr>
          <p:cNvPr id="8" name="Retângulo 7"/>
          <p:cNvSpPr/>
          <p:nvPr/>
        </p:nvSpPr>
        <p:spPr>
          <a:xfrm>
            <a:off x="8004343" y="2063725"/>
            <a:ext cx="526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>
                <a:solidFill>
                  <a:srgbClr val="FF0000"/>
                </a:solidFill>
                <a:latin typeface="NewsGoth BT" panose="020B0503020203020204" pitchFamily="34" charset="0"/>
              </a:rPr>
              <a:t>+</a:t>
            </a:r>
            <a:endParaRPr lang="pt-BR" sz="3200">
              <a:solidFill>
                <a:srgbClr val="FF0000"/>
              </a:solidFill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462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EPITOOLS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2255" y="1212510"/>
            <a:ext cx="8229600" cy="579512"/>
          </a:xfrm>
        </p:spPr>
        <p:txBody>
          <a:bodyPr>
            <a:noAutofit/>
          </a:bodyPr>
          <a:lstStyle/>
          <a:p>
            <a:r>
              <a:rPr lang="pt-BR" sz="3200"/>
              <a:t>library("epitools")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027" y="1916583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>
                <a:latin typeface="NewsGoth BT" panose="020B0503020203020204" pitchFamily="34" charset="0"/>
              </a:rPr>
              <a:t>chisq.test(tab_cruzada)</a:t>
            </a:r>
          </a:p>
        </p:txBody>
      </p:sp>
      <p:sp>
        <p:nvSpPr>
          <p:cNvPr id="5" name="Retângulo 4"/>
          <p:cNvSpPr/>
          <p:nvPr/>
        </p:nvSpPr>
        <p:spPr>
          <a:xfrm>
            <a:off x="492255" y="251001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smtClean="0">
                <a:latin typeface="NewsGoth BT" panose="020B0503020203020204" pitchFamily="34" charset="0"/>
              </a:rPr>
              <a:t>epitab(tab_cruzada</a:t>
            </a:r>
            <a:r>
              <a:rPr lang="pt-BR" sz="3200">
                <a:latin typeface="NewsGoth BT" panose="020B0503020203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5192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EPITOOLS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92255" y="1212510"/>
            <a:ext cx="8229600" cy="579512"/>
          </a:xfrm>
        </p:spPr>
        <p:txBody>
          <a:bodyPr>
            <a:noAutofit/>
          </a:bodyPr>
          <a:lstStyle/>
          <a:p>
            <a:r>
              <a:rPr lang="pt-BR" sz="3200"/>
              <a:t>library("epitools")</a:t>
            </a:r>
          </a:p>
        </p:txBody>
      </p:sp>
      <p:sp>
        <p:nvSpPr>
          <p:cNvPr id="4" name="Retângulo 3"/>
          <p:cNvSpPr/>
          <p:nvPr/>
        </p:nvSpPr>
        <p:spPr>
          <a:xfrm>
            <a:off x="467027" y="1916583"/>
            <a:ext cx="423866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>
                <a:latin typeface="NewsGoth BT" panose="020B0503020203020204" pitchFamily="34" charset="0"/>
              </a:rPr>
              <a:t>chisq.test(tab_cruzada)</a:t>
            </a:r>
          </a:p>
        </p:txBody>
      </p:sp>
      <p:sp>
        <p:nvSpPr>
          <p:cNvPr id="5" name="Retângulo 4"/>
          <p:cNvSpPr/>
          <p:nvPr/>
        </p:nvSpPr>
        <p:spPr>
          <a:xfrm>
            <a:off x="492255" y="2510019"/>
            <a:ext cx="36455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3200" smtClean="0">
                <a:latin typeface="NewsGoth BT" panose="020B0503020203020204" pitchFamily="34" charset="0"/>
              </a:rPr>
              <a:t>epitab(tab_cruzada</a:t>
            </a:r>
            <a:r>
              <a:rPr lang="pt-BR" sz="3200">
                <a:latin typeface="NewsGoth BT" panose="020B0503020203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00468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1347614"/>
            <a:ext cx="6400800" cy="2088232"/>
          </a:xfrm>
        </p:spPr>
        <p:txBody>
          <a:bodyPr/>
          <a:lstStyle/>
          <a:p>
            <a:r>
              <a:rPr lang="pt-BR" sz="13800" smtClean="0"/>
              <a:t>LAB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332564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12576" y="1347614"/>
            <a:ext cx="10513168" cy="2088232"/>
          </a:xfrm>
        </p:spPr>
        <p:txBody>
          <a:bodyPr/>
          <a:lstStyle/>
          <a:p>
            <a:r>
              <a:rPr lang="pt-BR" sz="13800" smtClean="0"/>
              <a:t>REVISÃO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243964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REVISÃO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População, Amostra, Evidência, Inferência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Valor de P (Difícil mesmo...)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mtClean="0"/>
              <a:t>Medidas de associação (Qui quadrado e OR)</a:t>
            </a:r>
          </a:p>
          <a:p>
            <a:pPr marL="0" indent="0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761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612576" y="1347614"/>
            <a:ext cx="10513168" cy="2088232"/>
          </a:xfrm>
        </p:spPr>
        <p:txBody>
          <a:bodyPr/>
          <a:lstStyle/>
          <a:p>
            <a:r>
              <a:rPr lang="pt-BR" sz="13800" smtClean="0"/>
              <a:t>SINTAXE</a:t>
            </a:r>
            <a:endParaRPr lang="pt-BR" sz="13800" dirty="0"/>
          </a:p>
        </p:txBody>
      </p:sp>
    </p:spTree>
    <p:extLst>
      <p:ext uri="{BB962C8B-B14F-4D97-AF65-F5344CB8AC3E}">
        <p14:creationId xmlns:p14="http://schemas.microsoft.com/office/powerpoint/2010/main" val="339369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REVISÃO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903820" y="1063229"/>
            <a:ext cx="3682752" cy="3747864"/>
          </a:xfrm>
        </p:spPr>
        <p:txBody>
          <a:bodyPr>
            <a:noAutofit/>
          </a:bodyPr>
          <a:lstStyle/>
          <a:p>
            <a:pPr marL="0" indent="0"/>
            <a:r>
              <a:rPr lang="pt-BR" sz="900"/>
              <a:t># Estatistica no R - Aula 2 (qui quadrado e odds ratio)</a:t>
            </a:r>
          </a:p>
          <a:p>
            <a:pPr marL="0" indent="0"/>
            <a:r>
              <a:rPr lang="pt-BR" sz="900"/>
              <a:t># Luis Anunciacao (Psicometria, PUC-Rio/University of Oregon)</a:t>
            </a:r>
          </a:p>
          <a:p>
            <a:pPr marL="0" indent="0"/>
            <a:r>
              <a:rPr lang="pt-BR" sz="900"/>
              <a:t># luisfca@gmail.com www.anovabr.com</a:t>
            </a:r>
          </a:p>
          <a:p>
            <a:pPr marL="0" indent="0"/>
            <a:endParaRPr lang="pt-BR" sz="900"/>
          </a:p>
          <a:p>
            <a:pPr marL="0" indent="0"/>
            <a:r>
              <a:rPr lang="pt-BR" sz="900"/>
              <a:t>library("tidyverse") #carregar pacote</a:t>
            </a:r>
          </a:p>
          <a:p>
            <a:pPr marL="0" indent="0"/>
            <a:r>
              <a:rPr lang="pt-BR" sz="900"/>
              <a:t>library("epitools")</a:t>
            </a:r>
          </a:p>
          <a:p>
            <a:pPr marL="0" indent="0"/>
            <a:r>
              <a:rPr lang="pt-BR" sz="900"/>
              <a:t>install.packages("epitools")</a:t>
            </a:r>
          </a:p>
          <a:p>
            <a:pPr marL="0" indent="0"/>
            <a:r>
              <a:rPr lang="pt-BR" sz="900"/>
              <a:t># criar um ponto de corte </a:t>
            </a:r>
          </a:p>
          <a:p>
            <a:pPr marL="0" indent="0"/>
            <a:r>
              <a:rPr lang="pt-BR" sz="900"/>
              <a:t>dados_brasil &lt;- dados_brasil %&gt;% </a:t>
            </a:r>
          </a:p>
          <a:p>
            <a:pPr marL="0" indent="0"/>
            <a:r>
              <a:rPr lang="pt-BR" sz="900"/>
              <a:t>  mutate(bsq_risco = if_else(bsq_soma&gt;80,1,0)) #formato numerico</a:t>
            </a:r>
          </a:p>
          <a:p>
            <a:pPr marL="0" indent="0"/>
            <a:endParaRPr lang="pt-BR" sz="900"/>
          </a:p>
          <a:p>
            <a:pPr marL="0" indent="0"/>
            <a:r>
              <a:rPr lang="pt-BR" sz="900"/>
              <a:t>dados_brasil &lt;- dados_brasil %&gt;% </a:t>
            </a:r>
          </a:p>
          <a:p>
            <a:pPr marL="0" indent="0"/>
            <a:r>
              <a:rPr lang="pt-BR" sz="900"/>
              <a:t>  mutate(eat_risco = if_else(eat_soma&gt;20,1,0)) #formato numerico</a:t>
            </a:r>
          </a:p>
          <a:p>
            <a:pPr marL="0" indent="0"/>
            <a:endParaRPr lang="pt-BR" sz="900"/>
          </a:p>
          <a:p>
            <a:pPr marL="0" indent="0"/>
            <a:r>
              <a:rPr lang="pt-BR" sz="900"/>
              <a:t>#dados_brasil &lt;- dados_brasil %&gt;%</a:t>
            </a:r>
          </a:p>
          <a:p>
            <a:pPr marL="0" indent="0"/>
            <a:r>
              <a:rPr lang="pt-BR" sz="900"/>
              <a:t>#  mutate(eat_risco = if_else(eat_risco == "1","Risco","Sem risco"),</a:t>
            </a:r>
          </a:p>
          <a:p>
            <a:pPr marL="0" indent="0"/>
            <a:r>
              <a:rPr lang="pt-BR" sz="900"/>
              <a:t>#         bsq_risco = if_else(bsq_risco == "1","Risco","Sem risco")) </a:t>
            </a:r>
          </a:p>
          <a:p>
            <a:pPr marL="0" indent="0"/>
            <a:endParaRPr lang="pt-BR" sz="900"/>
          </a:p>
          <a:p>
            <a:pPr marL="0" indent="0"/>
            <a:r>
              <a:rPr lang="pt-BR" sz="900"/>
              <a:t>#verificar a base</a:t>
            </a:r>
          </a:p>
          <a:p>
            <a:pPr marL="0" indent="0"/>
            <a:r>
              <a:rPr lang="pt-BR" sz="900"/>
              <a:t>dados_brasil %&gt;% glimpse()</a:t>
            </a:r>
          </a:p>
          <a:p>
            <a:pPr marL="0" indent="0"/>
            <a:endParaRPr lang="pt-BR" sz="900"/>
          </a:p>
          <a:p>
            <a:pPr marL="0" indent="0"/>
            <a:r>
              <a:rPr lang="pt-BR" sz="900"/>
              <a:t># descritivos</a:t>
            </a:r>
          </a:p>
          <a:p>
            <a:pPr marL="0" indent="0"/>
            <a:r>
              <a:rPr lang="pt-BR" sz="900"/>
              <a:t>dados_brasil %&gt;% </a:t>
            </a:r>
          </a:p>
          <a:p>
            <a:pPr marL="0" indent="0"/>
            <a:r>
              <a:rPr lang="pt-BR" sz="900"/>
              <a:t>  count (</a:t>
            </a:r>
            <a:r>
              <a:rPr lang="pt-BR" sz="900"/>
              <a:t>sexo,bsq_risco</a:t>
            </a:r>
            <a:r>
              <a:rPr lang="pt-BR" sz="900" smtClean="0"/>
              <a:t>)</a:t>
            </a:r>
            <a:endParaRPr lang="pt-BR" sz="90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932040" y="1063229"/>
            <a:ext cx="3682752" cy="3747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NewsGoth BT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pt-BR"/>
              <a:t># plotar</a:t>
            </a:r>
          </a:p>
          <a:p>
            <a:pPr marL="0" indent="0"/>
            <a:r>
              <a:rPr lang="pt-BR"/>
              <a:t>ggplot(dados_brasil, aes(sexo,fill='bsq_risco')) +</a:t>
            </a:r>
          </a:p>
          <a:p>
            <a:pPr marL="0" indent="0"/>
            <a:r>
              <a:rPr lang="pt-BR"/>
              <a:t>  geom_bar(position = "dodge") +</a:t>
            </a:r>
          </a:p>
          <a:p>
            <a:pPr marL="0" indent="0"/>
            <a:r>
              <a:rPr lang="pt-BR"/>
              <a:t>  facet_grid(. ~ bsq_risco)</a:t>
            </a:r>
          </a:p>
          <a:p>
            <a:pPr marL="0" indent="0"/>
            <a:endParaRPr lang="pt-BR"/>
          </a:p>
          <a:p>
            <a:pPr marL="0" indent="0"/>
            <a:r>
              <a:rPr lang="pt-BR"/>
              <a:t>#colocar homens na categoria de referencia</a:t>
            </a:r>
          </a:p>
          <a:p>
            <a:pPr marL="0" indent="0"/>
            <a:r>
              <a:rPr lang="pt-BR"/>
              <a:t>dados_brasil &lt;- dados_brasil %&gt;% </a:t>
            </a:r>
          </a:p>
          <a:p>
            <a:pPr marL="0" indent="0"/>
            <a:r>
              <a:rPr lang="pt-BR"/>
              <a:t>  mutate(mulheres = if_else(sexo == "Mulheres",1,0))</a:t>
            </a:r>
          </a:p>
          <a:p>
            <a:pPr marL="0" indent="0"/>
            <a:endParaRPr lang="pt-BR"/>
          </a:p>
          <a:p>
            <a:pPr marL="0" indent="0"/>
            <a:r>
              <a:rPr lang="pt-BR"/>
              <a:t>#medidas de associacao</a:t>
            </a:r>
          </a:p>
          <a:p>
            <a:pPr marL="0" indent="0"/>
            <a:r>
              <a:rPr lang="pt-BR"/>
              <a:t>#qui qudadrado</a:t>
            </a:r>
          </a:p>
          <a:p>
            <a:pPr marL="0" indent="0"/>
            <a:r>
              <a:rPr lang="pt-BR"/>
              <a:t>tab_cruzada &lt;- xtabs(~mulheres + bsq_risco, data=dados_brasil)</a:t>
            </a:r>
          </a:p>
          <a:p>
            <a:pPr marL="0" indent="0"/>
            <a:r>
              <a:rPr lang="pt-BR"/>
              <a:t>chisq.test(tab_cruzada) #será que essas duas variáveis são associadas ?</a:t>
            </a:r>
          </a:p>
          <a:p>
            <a:pPr marL="0" indent="0"/>
            <a:r>
              <a:rPr lang="pt-BR"/>
              <a:t>epitab(tab_cruzada) #qual é a chance de apresentar (VD) dado que é mulher?</a:t>
            </a:r>
          </a:p>
          <a:p>
            <a:pPr marL="0" indent="0"/>
            <a:endParaRPr lang="pt-BR"/>
          </a:p>
          <a:p>
            <a:pPr marL="0" indent="0"/>
            <a:r>
              <a:rPr lang="pt-BR"/>
              <a:t># Luis Anunciacao, 2017</a:t>
            </a:r>
          </a:p>
          <a:p>
            <a:pPr marL="0" indent="0"/>
            <a:r>
              <a:rPr lang="pt-BR"/>
              <a:t># This work is licensed under a Creative Commons Attribution-NonCommercial-ShareAlike 4.0 International License. </a:t>
            </a:r>
          </a:p>
          <a:p>
            <a:pPr marL="0" indent="0"/>
            <a:r>
              <a:rPr lang="pt-BR"/>
              <a:t>#https://creativecommons.org/licenses/by-nc-sa/4.0/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530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AGENDA/OBJETIVOS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t-BR" smtClean="0"/>
              <a:t>Teste qui quadrado</a:t>
            </a:r>
          </a:p>
          <a:p>
            <a:pPr marL="514350" indent="-514350">
              <a:buAutoNum type="arabicPeriod"/>
            </a:pPr>
            <a:r>
              <a:rPr lang="pt-BR" smtClean="0"/>
              <a:t>Fatores de risco</a:t>
            </a:r>
          </a:p>
          <a:p>
            <a:pPr marL="514350" indent="-514350">
              <a:buAutoNum type="arabicPeriod"/>
            </a:pPr>
            <a:r>
              <a:rPr lang="pt-BR" smtClean="0"/>
              <a:t>Valor de P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POPULAÇÃO E AMOSTRA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262114"/>
            <a:ext cx="8229600" cy="685899"/>
          </a:xfrm>
        </p:spPr>
        <p:txBody>
          <a:bodyPr>
            <a:normAutofit fontScale="70000" lnSpcReduction="20000"/>
          </a:bodyPr>
          <a:lstStyle/>
          <a:p>
            <a:r>
              <a:rPr lang="pt-BR" b="1" smtClean="0"/>
              <a:t>Teorema </a:t>
            </a:r>
            <a:r>
              <a:rPr lang="pt-BR" b="1"/>
              <a:t>central </a:t>
            </a:r>
            <a:r>
              <a:rPr lang="pt-BR" b="1"/>
              <a:t>do </a:t>
            </a:r>
            <a:r>
              <a:rPr lang="pt-BR" b="1" smtClean="0"/>
              <a:t>limite</a:t>
            </a:r>
          </a:p>
          <a:p>
            <a:r>
              <a:rPr lang="pt-BR" b="1" smtClean="0"/>
              <a:t>Lei dos grandes números</a:t>
            </a:r>
            <a:r>
              <a:rPr lang="pt-BR"/>
              <a:t> </a:t>
            </a:r>
            <a:endParaRPr lang="pt-BR"/>
          </a:p>
        </p:txBody>
      </p:sp>
      <p:sp>
        <p:nvSpPr>
          <p:cNvPr id="4" name="Elipse 3"/>
          <p:cNvSpPr/>
          <p:nvPr/>
        </p:nvSpPr>
        <p:spPr>
          <a:xfrm>
            <a:off x="1825352" y="1275606"/>
            <a:ext cx="2880320" cy="288032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3200" smtClean="0">
                <a:latin typeface="NewsGoth BT" panose="020B0503020203020204" pitchFamily="34" charset="0"/>
              </a:rPr>
              <a:t>População</a:t>
            </a:r>
            <a:endParaRPr lang="pt-BR">
              <a:latin typeface="NewsGoth BT" panose="020B0503020203020204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5148064" y="2211710"/>
            <a:ext cx="1008112" cy="1008112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smtClean="0">
                <a:latin typeface="NewsGoth BT" panose="020B0503020203020204" pitchFamily="34" charset="0"/>
              </a:rPr>
              <a:t>Amostra</a:t>
            </a:r>
            <a:endParaRPr lang="pt-BR" sz="1100">
              <a:latin typeface="NewsGoth BT" panose="020B0503020203020204" pitchFamily="34" charset="0"/>
            </a:endParaRPr>
          </a:p>
        </p:txBody>
      </p:sp>
      <p:sp>
        <p:nvSpPr>
          <p:cNvPr id="7" name="Seta em Curva para a Direita 6"/>
          <p:cNvSpPr/>
          <p:nvPr/>
        </p:nvSpPr>
        <p:spPr>
          <a:xfrm rot="5400000" flipV="1">
            <a:off x="4932040" y="1347614"/>
            <a:ext cx="576064" cy="1296144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8" name="Seta em Curva para a Direita 7"/>
          <p:cNvSpPr/>
          <p:nvPr/>
        </p:nvSpPr>
        <p:spPr>
          <a:xfrm rot="5400000" flipH="1">
            <a:off x="4863312" y="2896697"/>
            <a:ext cx="569503" cy="1215754"/>
          </a:xfrm>
          <a:prstGeom prst="curvedRightArrow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4473640" y="1222927"/>
            <a:ext cx="1626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mtClean="0">
                <a:latin typeface="NewsGoth BT" panose="020B0503020203020204" pitchFamily="34" charset="0"/>
              </a:rPr>
              <a:t>Representativa</a:t>
            </a:r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4211960" y="3786594"/>
            <a:ext cx="22765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mtClean="0">
                <a:latin typeface="NewsGoth BT" panose="020B0503020203020204" pitchFamily="34" charset="0"/>
              </a:rPr>
              <a:t>Inferência (evidência)</a:t>
            </a:r>
            <a:endParaRPr lang="pt-BR"/>
          </a:p>
        </p:txBody>
      </p:sp>
      <p:sp>
        <p:nvSpPr>
          <p:cNvPr id="11" name="Elipse 10"/>
          <p:cNvSpPr/>
          <p:nvPr/>
        </p:nvSpPr>
        <p:spPr>
          <a:xfrm>
            <a:off x="7594787" y="1059582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smtClean="0">
                <a:latin typeface="NewsGoth BT" panose="020B0503020203020204" pitchFamily="34" charset="0"/>
              </a:rPr>
              <a:t>Amostra 1</a:t>
            </a:r>
            <a:endParaRPr lang="pt-BR" sz="1100">
              <a:latin typeface="NewsGoth BT" panose="020B0503020203020204" pitchFamily="34" charset="0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7596336" y="2052304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smtClean="0">
                <a:latin typeface="NewsGoth BT" panose="020B0503020203020204" pitchFamily="34" charset="0"/>
              </a:rPr>
              <a:t>Amostra 2</a:t>
            </a:r>
            <a:endParaRPr lang="pt-BR" sz="1100">
              <a:latin typeface="NewsGoth BT" panose="020B0503020203020204" pitchFamily="34" charset="0"/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7587758" y="3045026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smtClean="0">
                <a:latin typeface="NewsGoth BT" panose="020B0503020203020204" pitchFamily="34" charset="0"/>
              </a:rPr>
              <a:t>Amostra 3</a:t>
            </a:r>
            <a:endParaRPr lang="pt-BR" sz="1100">
              <a:latin typeface="NewsGoth BT" panose="020B0503020203020204" pitchFamily="34" charset="0"/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7590906" y="3974517"/>
            <a:ext cx="1008112" cy="1008112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smtClean="0">
                <a:latin typeface="NewsGoth BT" panose="020B0503020203020204" pitchFamily="34" charset="0"/>
              </a:rPr>
              <a:t>Amostra ....</a:t>
            </a:r>
            <a:endParaRPr lang="pt-BR" sz="1100">
              <a:latin typeface="NewsGoth BT" panose="020B0503020203020204" pitchFamily="34" charset="0"/>
            </a:endParaRPr>
          </a:p>
        </p:txBody>
      </p:sp>
      <p:sp>
        <p:nvSpPr>
          <p:cNvPr id="16" name="Retângulo Arredondado 15"/>
          <p:cNvSpPr/>
          <p:nvPr/>
        </p:nvSpPr>
        <p:spPr>
          <a:xfrm>
            <a:off x="3853885" y="4154103"/>
            <a:ext cx="1683539" cy="504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latin typeface="NewsGoth BT" panose="020B0503020203020204" pitchFamily="34" charset="0"/>
              </a:rPr>
              <a:t>Fenômeno estudado</a:t>
            </a:r>
            <a:endParaRPr lang="pt-BR" sz="1400">
              <a:latin typeface="NewsGoth BT" panose="020B0503020203020204" pitchFamily="34" charset="0"/>
            </a:endParaRPr>
          </a:p>
        </p:txBody>
      </p:sp>
      <p:sp>
        <p:nvSpPr>
          <p:cNvPr id="17" name="Retângulo Arredondado 16"/>
          <p:cNvSpPr/>
          <p:nvPr/>
        </p:nvSpPr>
        <p:spPr>
          <a:xfrm>
            <a:off x="5148063" y="4154103"/>
            <a:ext cx="1683539" cy="504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latin typeface="NewsGoth BT" panose="020B0503020203020204" pitchFamily="34" charset="0"/>
              </a:rPr>
              <a:t>Problema de pesquisa</a:t>
            </a:r>
            <a:endParaRPr lang="pt-BR" sz="1400">
              <a:latin typeface="NewsGoth BT" panose="020B0503020203020204" pitchFamily="34" charset="0"/>
            </a:endParaRPr>
          </a:p>
        </p:txBody>
      </p:sp>
      <p:sp>
        <p:nvSpPr>
          <p:cNvPr id="18" name="Retângulo Arredondado 17"/>
          <p:cNvSpPr/>
          <p:nvPr/>
        </p:nvSpPr>
        <p:spPr>
          <a:xfrm>
            <a:off x="4540186" y="4587973"/>
            <a:ext cx="1683539" cy="504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latin typeface="NewsGoth BT" panose="020B0503020203020204" pitchFamily="34" charset="0"/>
              </a:rPr>
              <a:t>Confundimento</a:t>
            </a:r>
            <a:endParaRPr lang="pt-BR" sz="1400"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536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9" grpId="0"/>
      <p:bldP spid="10" grpId="0"/>
      <p:bldP spid="11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 smtClean="0"/>
                  <a:t>QUI QUADRADO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 smtClean="0"/>
                  <a:t>)</a:t>
                </a:r>
                <a:endParaRPr lang="pt-BR"/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571" b="-22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Espaço Reservado para Conteúdo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pt-BR" smtClean="0"/>
                  <a:t>Verifica a </a:t>
                </a:r>
                <a:r>
                  <a:rPr lang="pt-BR" smtClean="0">
                    <a:solidFill>
                      <a:srgbClr val="FF0000"/>
                    </a:solidFill>
                  </a:rPr>
                  <a:t>associação</a:t>
                </a:r>
                <a:r>
                  <a:rPr lang="pt-BR" smtClean="0"/>
                  <a:t> entre variáveis</a:t>
                </a:r>
              </a:p>
              <a:p>
                <a:r>
                  <a:rPr lang="pt-BR" smtClean="0"/>
                  <a:t>Variável categóricas (exaustivas e excludentes)</a:t>
                </a:r>
              </a:p>
              <a:p>
                <a:r>
                  <a:rPr lang="pt-BR" smtClean="0"/>
                  <a:t>H</a:t>
                </a:r>
                <a:r>
                  <a:rPr lang="pt-BR" baseline="-25000" smtClean="0"/>
                  <a:t>0</a:t>
                </a:r>
                <a:r>
                  <a:rPr lang="pt-BR" smtClean="0"/>
                  <a:t>: Variáveis não são associadas(são independentes)</a:t>
                </a:r>
              </a:p>
              <a:p>
                <a:endParaRPr lang="pt-BR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pt-BR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pt-BR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  <m:sup>
                          <m:r>
                            <a:rPr lang="pt-BR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f>
                            <m:f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𝑒</m:t>
                                          </m:r>
                                        </m:sub>
                                      </m:sSub>
                                      <m:r>
                                        <a:rPr lang="pt-BR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𝑓</m:t>
                                          </m:r>
                                        </m:e>
                                        <m:sub>
                                          <m:r>
                                            <a:rPr lang="pt-BR" b="0" i="1" smtClean="0">
                                              <a:latin typeface="Cambria Math" panose="02040503050406030204" pitchFamily="18" charset="0"/>
                                            </a:rPr>
                                            <m:t>𝑜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b>
                                <m:sSubPr>
                                  <m:ctrlP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pt-BR" b="0" i="1" smtClean="0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den>
                          </m:f>
                        </m:e>
                      </m:nary>
                    </m:oMath>
                  </m:oMathPara>
                </a14:m>
                <a:endParaRPr lang="pt-BR" smtClean="0"/>
              </a:p>
              <a:p>
                <a:endParaRPr lang="pt-BR"/>
              </a:p>
            </p:txBody>
          </p:sp>
        </mc:Choice>
        <mc:Fallback>
          <p:sp>
            <p:nvSpPr>
              <p:cNvPr id="3" name="Espaço Reservado para Conteú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481" t="-1789" r="-519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589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/>
                  <a:t>QUI QUADRADO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/>
                  <a:t>)</a:t>
                </a:r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571" b="-22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Conector reto 4"/>
          <p:cNvCxnSpPr/>
          <p:nvPr/>
        </p:nvCxnSpPr>
        <p:spPr>
          <a:xfrm>
            <a:off x="3635896" y="1275606"/>
            <a:ext cx="0" cy="33843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292080" y="1995686"/>
            <a:ext cx="0" cy="26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732240" y="1275606"/>
            <a:ext cx="0" cy="33843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1592053" y="2508126"/>
            <a:ext cx="60042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1592053" y="3219822"/>
            <a:ext cx="60042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1592052" y="3867894"/>
            <a:ext cx="60042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51520" y="2931790"/>
            <a:ext cx="1224136" cy="360040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Variável 1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680012" y="1002073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Variável 2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 rot="19803504">
            <a:off x="3959932" y="1873095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Favorável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 rot="19803504">
            <a:off x="5296624" y="1886538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Não favorável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904767" y="2729306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Religiosa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904767" y="3360235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Não Religiosa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38134" y="3122409"/>
            <a:ext cx="1224136" cy="360040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Religioso ?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088218" y="1301823"/>
            <a:ext cx="2427998" cy="360040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Favorável ao aborto ?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139951" y="2731399"/>
            <a:ext cx="3456383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92500" lnSpcReduction="20000"/>
          </a:bodyPr>
          <a:lstStyle/>
          <a:p>
            <a:r>
              <a:rPr lang="pt-BR" sz="1800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I 1</a:t>
            </a:r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</a:t>
            </a:r>
            <a:r>
              <a:rPr lang="pt-BR" sz="1800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J 1               </a:t>
            </a:r>
            <a:r>
              <a:rPr lang="pt-BR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I </a:t>
            </a:r>
            <a:r>
              <a:rPr lang="pt-BR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1</a:t>
            </a:r>
            <a:r>
              <a:rPr lang="pt-BR">
                <a:latin typeface="Prototype" pitchFamily="2" charset="0"/>
                <a:cs typeface="Prototype" pitchFamily="2" charset="0"/>
              </a:rPr>
              <a:t> </a:t>
            </a:r>
            <a:r>
              <a:rPr lang="pt-BR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J2             	</a:t>
            </a:r>
            <a:r>
              <a:rPr lang="pt-BR" sz="2200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Linha 1</a:t>
            </a:r>
            <a:endParaRPr lang="pt-BR">
              <a:solidFill>
                <a:srgbClr val="00B05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dirty="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139952" y="3360235"/>
            <a:ext cx="3456382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92500" lnSpcReduction="10000"/>
          </a:bodyPr>
          <a:lstStyle/>
          <a:p>
            <a:r>
              <a:rPr lang="pt-BR" sz="1800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I 2</a:t>
            </a:r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</a:t>
            </a:r>
            <a:r>
              <a:rPr lang="pt-BR" sz="1800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J 1              </a:t>
            </a:r>
            <a:r>
              <a:rPr lang="pt-BR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I 2</a:t>
            </a:r>
            <a:r>
              <a:rPr lang="pt-BR" smtClean="0">
                <a:latin typeface="Prototype" pitchFamily="2" charset="0"/>
                <a:cs typeface="Prototype" pitchFamily="2" charset="0"/>
              </a:rPr>
              <a:t> </a:t>
            </a:r>
            <a:r>
              <a:rPr lang="pt-BR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J2 	</a:t>
            </a:r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Linha 2</a:t>
            </a:r>
            <a:endParaRPr lang="pt-BR">
              <a:solidFill>
                <a:srgbClr val="00B050"/>
              </a:solidFill>
              <a:latin typeface="Prototype" pitchFamily="2" charset="0"/>
              <a:cs typeface="Prototype" pitchFamily="2" charset="0"/>
            </a:endParaRPr>
          </a:p>
          <a:p>
            <a:endParaRPr lang="pt-BR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dirty="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4027321" y="416918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Coluna 1	        Coluna 2</a:t>
            </a:r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6905710" y="4169182"/>
            <a:ext cx="677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mtClean="0">
                <a:solidFill>
                  <a:schemeClr val="accent6"/>
                </a:solidFill>
                <a:latin typeface="Prototype" pitchFamily="2" charset="0"/>
                <a:cs typeface="Prototype" pitchFamily="2" charset="0"/>
              </a:rPr>
              <a:t>Total</a:t>
            </a:r>
            <a:endParaRPr lang="pt-BR">
              <a:solidFill>
                <a:schemeClr val="accent6"/>
              </a:solidFill>
            </a:endParaRPr>
          </a:p>
        </p:txBody>
      </p:sp>
      <p:sp>
        <p:nvSpPr>
          <p:cNvPr id="33" name="Retângulo Arredondado 32"/>
          <p:cNvSpPr/>
          <p:nvPr/>
        </p:nvSpPr>
        <p:spPr>
          <a:xfrm>
            <a:off x="7956376" y="2859782"/>
            <a:ext cx="904717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mtClean="0"/>
              <a:t>Fez o estudo</a:t>
            </a:r>
            <a:endParaRPr lang="pt-BR"/>
          </a:p>
        </p:txBody>
      </p:sp>
      <p:sp>
        <p:nvSpPr>
          <p:cNvPr id="34" name="Elipse 33"/>
          <p:cNvSpPr/>
          <p:nvPr/>
        </p:nvSpPr>
        <p:spPr>
          <a:xfrm>
            <a:off x="6824940" y="2580614"/>
            <a:ext cx="1008112" cy="5603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Elipse 34"/>
          <p:cNvSpPr/>
          <p:nvPr/>
        </p:nvSpPr>
        <p:spPr>
          <a:xfrm>
            <a:off x="3995936" y="4073681"/>
            <a:ext cx="1008112" cy="5603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Elipse 35"/>
          <p:cNvSpPr/>
          <p:nvPr/>
        </p:nvSpPr>
        <p:spPr>
          <a:xfrm>
            <a:off x="6801274" y="4097999"/>
            <a:ext cx="1008112" cy="5603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Retângulo Arredondado 36"/>
          <p:cNvSpPr/>
          <p:nvPr/>
        </p:nvSpPr>
        <p:spPr>
          <a:xfrm>
            <a:off x="4031939" y="2669041"/>
            <a:ext cx="432049" cy="472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mtClean="0"/>
              <a:t>E</a:t>
            </a:r>
            <a:endParaRPr lang="pt-BR"/>
          </a:p>
        </p:txBody>
      </p:sp>
      <p:sp>
        <p:nvSpPr>
          <p:cNvPr id="38" name="Retângulo Arredondado 37"/>
          <p:cNvSpPr/>
          <p:nvPr/>
        </p:nvSpPr>
        <p:spPr>
          <a:xfrm>
            <a:off x="4472294" y="2674841"/>
            <a:ext cx="432049" cy="4724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mtClean="0"/>
              <a:t>O</a:t>
            </a:r>
            <a:endParaRPr lang="pt-BR"/>
          </a:p>
        </p:txBody>
      </p:sp>
      <p:cxnSp>
        <p:nvCxnSpPr>
          <p:cNvPr id="40" name="Conector reto 39"/>
          <p:cNvCxnSpPr/>
          <p:nvPr/>
        </p:nvCxnSpPr>
        <p:spPr>
          <a:xfrm flipH="1">
            <a:off x="4904343" y="2859782"/>
            <a:ext cx="2001367" cy="136815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to 40"/>
          <p:cNvCxnSpPr/>
          <p:nvPr/>
        </p:nvCxnSpPr>
        <p:spPr>
          <a:xfrm flipH="1">
            <a:off x="5022228" y="4550885"/>
            <a:ext cx="1744529" cy="216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Retângulo 43"/>
              <p:cNvSpPr/>
              <p:nvPr/>
            </p:nvSpPr>
            <p:spPr>
              <a:xfrm>
                <a:off x="1671434" y="1768832"/>
                <a:ext cx="1860446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>
          <p:sp>
            <p:nvSpPr>
              <p:cNvPr id="44" name="Retângulo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1434" y="1768832"/>
                <a:ext cx="1860446" cy="6967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Retângulo 44"/>
              <p:cNvSpPr/>
              <p:nvPr/>
            </p:nvSpPr>
            <p:spPr>
              <a:xfrm>
                <a:off x="6732240" y="1667913"/>
                <a:ext cx="1860446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>
          <p:sp>
            <p:nvSpPr>
              <p:cNvPr id="45" name="Retângulo 4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2240" y="1667913"/>
                <a:ext cx="1860446" cy="696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Retângulo 45"/>
              <p:cNvSpPr/>
              <p:nvPr/>
            </p:nvSpPr>
            <p:spPr>
              <a:xfrm>
                <a:off x="1661558" y="3931518"/>
                <a:ext cx="1860446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>
          <p:sp>
            <p:nvSpPr>
              <p:cNvPr id="46" name="Retângulo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1558" y="3931518"/>
                <a:ext cx="1860446" cy="69672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Retângulo 46"/>
              <p:cNvSpPr/>
              <p:nvPr/>
            </p:nvSpPr>
            <p:spPr>
              <a:xfrm>
                <a:off x="6766757" y="3949776"/>
                <a:ext cx="1860446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B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BR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𝜒</m:t>
                          </m:r>
                        </m:e>
                        <m:sub>
                          <m:sSub>
                            <m:sSubPr>
                              <m:ctrlP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  <m:sub>
                              <m:r>
                                <a:rPr lang="pt-BR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pt-BR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pt-BR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sub>
                                  </m:sSub>
                                  <m:r>
                                    <a:rPr lang="pt-BR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pt-BR" i="1">
                                          <a:latin typeface="Cambria Math" panose="02040503050406030204" pitchFamily="18" charset="0"/>
                                        </a:rPr>
                                        <m:t>𝑜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pt-BR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pt-BR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pt-BR"/>
              </a:p>
            </p:txBody>
          </p:sp>
        </mc:Choice>
        <mc:Fallback>
          <p:sp>
            <p:nvSpPr>
              <p:cNvPr id="47" name="Retângulo 4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6757" y="3949776"/>
                <a:ext cx="1860446" cy="6967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31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44" grpId="0"/>
      <p:bldP spid="45" grpId="0"/>
      <p:bldP spid="46" grpId="0"/>
      <p:bldP spid="4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/>
                  <a:t>QUI QUADRADO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/>
                  <a:t>)</a:t>
                </a:r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571" b="-22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0011" y="987574"/>
            <a:ext cx="7492429" cy="4045911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068474" y="3502057"/>
            <a:ext cx="91440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92500" lnSpcReduction="10000"/>
          </a:bodyPr>
          <a:lstStyle/>
          <a:p>
            <a:r>
              <a:rPr lang="pt-BR" sz="3200" b="1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H</a:t>
            </a:r>
            <a:r>
              <a:rPr lang="pt-BR" sz="3200" b="1" baseline="-250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0</a:t>
            </a:r>
          </a:p>
          <a:p>
            <a:r>
              <a:rPr lang="pt-BR" sz="3200" b="1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1-</a:t>
            </a:r>
            <a:r>
              <a:rPr lang="el-GR" sz="3200" b="1" smtClean="0">
                <a:solidFill>
                  <a:schemeClr val="tx1"/>
                </a:solidFill>
                <a:latin typeface="Calibri" panose="020F0502020204030204" pitchFamily="34" charset="0"/>
                <a:cs typeface="Prototype" pitchFamily="2" charset="0"/>
              </a:rPr>
              <a:t>α</a:t>
            </a:r>
            <a:endParaRPr lang="pt-BR" sz="3200" b="1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cxnSp>
        <p:nvCxnSpPr>
          <p:cNvPr id="8" name="Conector de Seta Reta 7"/>
          <p:cNvCxnSpPr/>
          <p:nvPr/>
        </p:nvCxnSpPr>
        <p:spPr>
          <a:xfrm flipH="1">
            <a:off x="6372200" y="4083918"/>
            <a:ext cx="288032" cy="3600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de Seta Reta 9"/>
          <p:cNvCxnSpPr/>
          <p:nvPr/>
        </p:nvCxnSpPr>
        <p:spPr>
          <a:xfrm flipH="1">
            <a:off x="3609242" y="3911641"/>
            <a:ext cx="288032" cy="3600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de Seta Reta 10"/>
          <p:cNvCxnSpPr/>
          <p:nvPr/>
        </p:nvCxnSpPr>
        <p:spPr>
          <a:xfrm flipH="1">
            <a:off x="2982874" y="3911641"/>
            <a:ext cx="288032" cy="3600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de Seta Reta 11"/>
          <p:cNvCxnSpPr/>
          <p:nvPr/>
        </p:nvCxnSpPr>
        <p:spPr>
          <a:xfrm flipH="1">
            <a:off x="7380312" y="4083918"/>
            <a:ext cx="288032" cy="360040"/>
          </a:xfrm>
          <a:prstGeom prst="straightConnector1">
            <a:avLst/>
          </a:prstGeom>
          <a:ln w="5715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eta para a Esquerda 12"/>
          <p:cNvSpPr/>
          <p:nvPr/>
        </p:nvSpPr>
        <p:spPr>
          <a:xfrm flipV="1">
            <a:off x="2068474" y="1660599"/>
            <a:ext cx="6247942" cy="13717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CaixaDeTexto 13"/>
          <p:cNvSpPr txBox="1"/>
          <p:nvPr/>
        </p:nvSpPr>
        <p:spPr>
          <a:xfrm>
            <a:off x="3126890" y="2372832"/>
            <a:ext cx="504551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Não Rejeição                            Rejeição</a:t>
            </a:r>
          </a:p>
          <a:p>
            <a:r>
              <a:rPr lang="pt-BR" smtClean="0">
                <a:latin typeface="Prototype" pitchFamily="2" charset="0"/>
                <a:cs typeface="Prototype" pitchFamily="2" charset="0"/>
              </a:rPr>
              <a:t>“Não há associação”                “Há associação”</a:t>
            </a:r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1962253" y="1419622"/>
            <a:ext cx="6751998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r>
              <a:rPr lang="pt-BR" sz="14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1 </a:t>
            </a:r>
            <a:r>
              <a:rPr lang="pt-BR" sz="1400" smtClean="0">
                <a:latin typeface="Prototype" pitchFamily="2" charset="0"/>
                <a:cs typeface="Prototype" pitchFamily="2" charset="0"/>
              </a:rPr>
              <a:t>0,9 0,8 0,7 0,6 0,5 0,4 0,3 0,2 0,1 0,09 0,08 0,07 0,06 0,05 </a:t>
            </a:r>
            <a:r>
              <a:rPr lang="pt-BR" sz="1400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0,04 0,03 0,02 0,01</a:t>
            </a:r>
            <a:endParaRPr lang="pt-BR" sz="1400" dirty="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6" name="Seta para a Direita 15"/>
          <p:cNvSpPr/>
          <p:nvPr/>
        </p:nvSpPr>
        <p:spPr>
          <a:xfrm flipV="1">
            <a:off x="2068474" y="3082652"/>
            <a:ext cx="6247942" cy="13717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CaixaDeTexto 16"/>
          <p:cNvSpPr txBox="1"/>
          <p:nvPr/>
        </p:nvSpPr>
        <p:spPr>
          <a:xfrm>
            <a:off x="3198898" y="3206198"/>
            <a:ext cx="504551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Valor do Qui quadrado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3054882" y="1789331"/>
            <a:ext cx="5045510" cy="914400"/>
          </a:xfrm>
          <a:prstGeom prst="rect">
            <a:avLst/>
          </a:prstGeom>
        </p:spPr>
        <p:txBody>
          <a:bodyPr vert="horz" wrap="none" lIns="91440" tIns="45720" rIns="91440" bIns="45720" rtlCol="0">
            <a:normAutofit/>
          </a:bodyPr>
          <a:lstStyle/>
          <a:p>
            <a:pPr algn="ctr"/>
            <a:r>
              <a:rPr lang="pt-BR" smtClean="0">
                <a:latin typeface="Prototype" pitchFamily="2" charset="0"/>
                <a:cs typeface="Prototype" pitchFamily="2" charset="0"/>
              </a:rPr>
              <a:t>P valor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19" name="Retângulo Arredondado 18"/>
          <p:cNvSpPr/>
          <p:nvPr/>
        </p:nvSpPr>
        <p:spPr>
          <a:xfrm>
            <a:off x="5238817" y="4028371"/>
            <a:ext cx="1683539" cy="504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latin typeface="NewsGoth BT" panose="020B0503020203020204" pitchFamily="34" charset="0"/>
              </a:rPr>
              <a:t>Fenômeno estudado</a:t>
            </a:r>
            <a:endParaRPr lang="pt-BR" sz="1400">
              <a:latin typeface="NewsGoth BT" panose="020B0503020203020204" pitchFamily="34" charset="0"/>
            </a:endParaRPr>
          </a:p>
        </p:txBody>
      </p:sp>
      <p:sp>
        <p:nvSpPr>
          <p:cNvPr id="20" name="Retângulo Arredondado 19"/>
          <p:cNvSpPr/>
          <p:nvPr/>
        </p:nvSpPr>
        <p:spPr>
          <a:xfrm>
            <a:off x="6532995" y="4028371"/>
            <a:ext cx="1683539" cy="504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latin typeface="NewsGoth BT" panose="020B0503020203020204" pitchFamily="34" charset="0"/>
              </a:rPr>
              <a:t>Problema de pesquisa</a:t>
            </a:r>
            <a:endParaRPr lang="pt-BR" sz="1400">
              <a:latin typeface="NewsGoth BT" panose="020B0503020203020204" pitchFamily="34" charset="0"/>
            </a:endParaRPr>
          </a:p>
        </p:txBody>
      </p:sp>
      <p:sp>
        <p:nvSpPr>
          <p:cNvPr id="21" name="Retângulo Arredondado 20"/>
          <p:cNvSpPr/>
          <p:nvPr/>
        </p:nvSpPr>
        <p:spPr>
          <a:xfrm>
            <a:off x="5925118" y="4462241"/>
            <a:ext cx="1683539" cy="50405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smtClean="0">
                <a:latin typeface="NewsGoth BT" panose="020B0503020203020204" pitchFamily="34" charset="0"/>
              </a:rPr>
              <a:t>Confundimento</a:t>
            </a:r>
            <a:endParaRPr lang="pt-BR" sz="1400">
              <a:latin typeface="NewsGoth BT" panose="020B05030202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54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/>
      <p:bldP spid="16" grpId="0" animBg="1"/>
      <p:bldP spid="17" grpId="0"/>
      <p:bldP spid="18" grpId="0"/>
      <p:bldP spid="19" grpId="0" animBg="1"/>
      <p:bldP spid="20" grpId="0" animBg="1"/>
      <p:bldP spid="2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ítulo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pt-BR"/>
                  <a:t>QUI QUADRADO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pt-B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pt-B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pt-BR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pt-BR"/>
                  <a:t>)</a:t>
                </a:r>
              </a:p>
            </p:txBody>
          </p:sp>
        </mc:Choice>
        <mc:Fallback>
          <p:sp>
            <p:nvSpPr>
              <p:cNvPr id="2" name="Título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t="-3571" b="-22143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3828" y="1206537"/>
            <a:ext cx="4604196" cy="3747864"/>
          </a:xfrm>
        </p:spPr>
        <p:txBody>
          <a:bodyPr/>
          <a:lstStyle/>
          <a:p>
            <a:r>
              <a:rPr lang="en-US" smtClean="0"/>
              <a:t>	According </a:t>
            </a:r>
            <a:r>
              <a:rPr lang="en-US"/>
              <a:t>to Table</a:t>
            </a:r>
            <a:r>
              <a:rPr lang="en-US"/>
              <a:t> </a:t>
            </a:r>
            <a:r>
              <a:rPr lang="en-US" smtClean="0"/>
              <a:t>2, a</a:t>
            </a:r>
            <a:r>
              <a:rPr lang="en-US"/>
              <a:t> </a:t>
            </a:r>
            <a:r>
              <a:rPr lang="en-US" smtClean="0"/>
              <a:t>significant relationship </a:t>
            </a:r>
            <a:r>
              <a:rPr lang="en-US"/>
              <a:t>was </a:t>
            </a:r>
            <a:r>
              <a:rPr lang="en-US" smtClean="0"/>
              <a:t>found between cigarette smoking </a:t>
            </a:r>
            <a:r>
              <a:rPr lang="en-US"/>
              <a:t>and </a:t>
            </a:r>
            <a:r>
              <a:rPr lang="en-US"/>
              <a:t>the </a:t>
            </a:r>
            <a:r>
              <a:rPr lang="en-US" smtClean="0"/>
              <a:t>job strain </a:t>
            </a:r>
            <a:r>
              <a:rPr lang="en-US"/>
              <a:t>(Chi2 = 35.65</a:t>
            </a:r>
            <a:r>
              <a:rPr lang="en-US"/>
              <a:t>, </a:t>
            </a:r>
            <a:r>
              <a:rPr lang="en-US" smtClean="0"/>
              <a:t>p &lt; </a:t>
            </a:r>
            <a:r>
              <a:rPr lang="en-US"/>
              <a:t>0.001</a:t>
            </a:r>
            <a:r>
              <a:rPr lang="en-US"/>
              <a:t>). </a:t>
            </a:r>
            <a:endParaRPr lang="en-US" smtClean="0"/>
          </a:p>
          <a:p>
            <a:endParaRPr lang="en-US" smtClean="0"/>
          </a:p>
          <a:p>
            <a:r>
              <a:rPr lang="pt-BR" sz="1600" i="1"/>
              <a:t>DOI 10.2478/s13382-013-0127-x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690846" y="1206537"/>
            <a:ext cx="4386680" cy="3772412"/>
          </a:xfrm>
          <a:prstGeom prst="rect">
            <a:avLst/>
          </a:prstGeom>
        </p:spPr>
      </p:pic>
      <p:sp>
        <p:nvSpPr>
          <p:cNvPr id="5" name="Elipse 4"/>
          <p:cNvSpPr/>
          <p:nvPr/>
        </p:nvSpPr>
        <p:spPr>
          <a:xfrm>
            <a:off x="8069413" y="3263983"/>
            <a:ext cx="1008112" cy="89194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852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ODDS RATIO (OR)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00149"/>
            <a:ext cx="8229600" cy="2834608"/>
          </a:xfrm>
        </p:spPr>
        <p:txBody>
          <a:bodyPr>
            <a:normAutofit fontScale="77500" lnSpcReduction="20000"/>
          </a:bodyPr>
          <a:lstStyle/>
          <a:p>
            <a:r>
              <a:rPr lang="pt-BR" smtClean="0"/>
              <a:t>Verifica a </a:t>
            </a:r>
            <a:r>
              <a:rPr lang="pt-BR" smtClean="0">
                <a:solidFill>
                  <a:srgbClr val="FF0000"/>
                </a:solidFill>
              </a:rPr>
              <a:t>chance</a:t>
            </a:r>
            <a:r>
              <a:rPr lang="pt-BR" smtClean="0"/>
              <a:t> da ocorrência de um desfecho quando comparado a outro</a:t>
            </a:r>
          </a:p>
          <a:p>
            <a:r>
              <a:rPr lang="pt-BR" smtClean="0"/>
              <a:t>ODDS não é probabilidade (Risco é...)</a:t>
            </a:r>
          </a:p>
          <a:p>
            <a:r>
              <a:rPr lang="pt-BR" smtClean="0"/>
              <a:t>OR = 1 (50/50 de chance)</a:t>
            </a:r>
          </a:p>
          <a:p>
            <a:r>
              <a:rPr lang="pt-BR" smtClean="0"/>
              <a:t>OR &gt; 1 (Maior chance do desfecho ocorrer. Risco)</a:t>
            </a:r>
          </a:p>
          <a:p>
            <a:r>
              <a:rPr lang="pt-BR" smtClean="0"/>
              <a:t>OR &lt; 1 (Menor chance do desfecho ocorrer. Protetivo)</a:t>
            </a:r>
          </a:p>
          <a:p>
            <a:r>
              <a:rPr lang="pt-BR" smtClean="0"/>
              <a:t>Estudos de caso controle (</a:t>
            </a:r>
            <a:r>
              <a:rPr lang="pt-BR" smtClean="0">
                <a:solidFill>
                  <a:srgbClr val="FF0000"/>
                </a:solidFill>
              </a:rPr>
              <a:t>começa com a VD</a:t>
            </a:r>
            <a:r>
              <a:rPr lang="pt-BR" smtClean="0"/>
              <a:t>)</a:t>
            </a:r>
          </a:p>
          <a:p>
            <a:r>
              <a:rPr lang="pt-BR" smtClean="0"/>
              <a:t>Regressão logística</a:t>
            </a:r>
          </a:p>
          <a:p>
            <a:endParaRPr lang="pt-BR" b="0" smtClean="0"/>
          </a:p>
          <a:p>
            <a:endParaRPr lang="pt-BR" smtClean="0"/>
          </a:p>
          <a:p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tângulo 3"/>
              <p:cNvSpPr/>
              <p:nvPr/>
            </p:nvSpPr>
            <p:spPr>
              <a:xfrm>
                <a:off x="683568" y="4034757"/>
                <a:ext cx="3271472" cy="67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 panose="02040503050406030204" pitchFamily="18" charset="0"/>
                        </a:rPr>
                        <m:t>𝑂𝐷𝑆𝑆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𝑃𝑟𝑜𝑏𝑎𝑏𝑖𝑙𝑖𝑑𝑎𝑑𝑒</m:t>
                          </m:r>
                        </m:num>
                        <m:den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1 −</m:t>
                          </m:r>
                          <m:r>
                            <a:rPr lang="pt-BR" sz="2000" i="1">
                              <a:latin typeface="Cambria Math" panose="02040503050406030204" pitchFamily="18" charset="0"/>
                            </a:rPr>
                            <m:t>𝑃𝑟𝑜𝑏𝑎𝑏𝑖𝑙𝑖𝑎𝑑𝑒</m:t>
                          </m:r>
                        </m:den>
                      </m:f>
                      <m:r>
                        <a:rPr lang="pt-BR" sz="20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pt-BR" sz="2000"/>
              </a:p>
            </p:txBody>
          </p:sp>
        </mc:Choice>
        <mc:Fallback>
          <p:sp>
            <p:nvSpPr>
              <p:cNvPr id="4" name="Retângulo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4034757"/>
                <a:ext cx="3271472" cy="67685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tângulo 5"/>
              <p:cNvSpPr/>
              <p:nvPr/>
            </p:nvSpPr>
            <p:spPr>
              <a:xfrm>
                <a:off x="4716016" y="3818733"/>
                <a:ext cx="2956579" cy="11364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pt-BR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𝑃𝑟𝑜𝑏𝑎𝑏𝑖𝑙𝑖𝑑𝑎𝑑𝑒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1 −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𝑃𝑟𝑜𝑏𝑎𝑏𝑖𝑙𝑖𝑎𝑑𝑒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𝑃𝑟𝑜𝑏𝑎𝑏𝑖𝑙𝑖𝑑𝑎𝑑𝑒</m:t>
                              </m:r>
                            </m:num>
                            <m:den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1 −</m:t>
                              </m:r>
                              <m:r>
                                <a:rPr lang="pt-BR" sz="2000" i="1">
                                  <a:latin typeface="Cambria Math" panose="02040503050406030204" pitchFamily="18" charset="0"/>
                                </a:rPr>
                                <m:t>𝑃𝑟𝑜𝑏𝑎𝑏𝑖𝑙𝑖𝑎𝑑𝑒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pt-BR" sz="2000"/>
              </a:p>
            </p:txBody>
          </p:sp>
        </mc:Choice>
        <mc:Fallback>
          <p:sp>
            <p:nvSpPr>
              <p:cNvPr id="6" name="Retângulo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6016" y="3818733"/>
                <a:ext cx="2956579" cy="11364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957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ODDS RATIO (OR)</a:t>
            </a:r>
          </a:p>
        </p:txBody>
      </p:sp>
      <p:cxnSp>
        <p:nvCxnSpPr>
          <p:cNvPr id="5" name="Conector reto 4"/>
          <p:cNvCxnSpPr/>
          <p:nvPr/>
        </p:nvCxnSpPr>
        <p:spPr>
          <a:xfrm>
            <a:off x="3635896" y="1275606"/>
            <a:ext cx="0" cy="33843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ector reto 5"/>
          <p:cNvCxnSpPr/>
          <p:nvPr/>
        </p:nvCxnSpPr>
        <p:spPr>
          <a:xfrm>
            <a:off x="5292080" y="1995686"/>
            <a:ext cx="0" cy="266429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to 6"/>
          <p:cNvCxnSpPr/>
          <p:nvPr/>
        </p:nvCxnSpPr>
        <p:spPr>
          <a:xfrm>
            <a:off x="6732240" y="1275606"/>
            <a:ext cx="0" cy="3384376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ector reto 7"/>
          <p:cNvCxnSpPr/>
          <p:nvPr/>
        </p:nvCxnSpPr>
        <p:spPr>
          <a:xfrm flipH="1">
            <a:off x="1592053" y="2508126"/>
            <a:ext cx="60042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 reto 10"/>
          <p:cNvCxnSpPr/>
          <p:nvPr/>
        </p:nvCxnSpPr>
        <p:spPr>
          <a:xfrm flipH="1">
            <a:off x="1592053" y="3219822"/>
            <a:ext cx="60042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/>
          <p:cNvCxnSpPr/>
          <p:nvPr/>
        </p:nvCxnSpPr>
        <p:spPr>
          <a:xfrm flipH="1">
            <a:off x="1592052" y="3867894"/>
            <a:ext cx="6004283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aixaDeTexto 19"/>
          <p:cNvSpPr txBox="1"/>
          <p:nvPr/>
        </p:nvSpPr>
        <p:spPr>
          <a:xfrm>
            <a:off x="251520" y="2715766"/>
            <a:ext cx="1224136" cy="612068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algn="ctr"/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Variável</a:t>
            </a:r>
          </a:p>
          <a:p>
            <a:pPr algn="ctr"/>
            <a:r>
              <a:rPr lang="pt-BR" smtClean="0">
                <a:latin typeface="Prototype" pitchFamily="2" charset="0"/>
                <a:cs typeface="Prototype" pitchFamily="2" charset="0"/>
              </a:rPr>
              <a:t>Independente</a:t>
            </a:r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 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143545" y="1012424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Variável Dependente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2" name="CaixaDeTexto 21"/>
          <p:cNvSpPr txBox="1"/>
          <p:nvPr/>
        </p:nvSpPr>
        <p:spPr>
          <a:xfrm rot="19803504">
            <a:off x="3959932" y="1873095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Suicídio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3" name="CaixaDeTexto 22"/>
          <p:cNvSpPr txBox="1"/>
          <p:nvPr/>
        </p:nvSpPr>
        <p:spPr>
          <a:xfrm rot="19803504">
            <a:off x="5348358" y="1886538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Não cometer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904767" y="2729306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mtClean="0">
                <a:latin typeface="Prototype" pitchFamily="2" charset="0"/>
                <a:cs typeface="Prototype" pitchFamily="2" charset="0"/>
              </a:rPr>
              <a:t>Depressão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77964" y="3360235"/>
            <a:ext cx="1224136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Sem depressão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151893" y="3327834"/>
            <a:ext cx="1224136" cy="360040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Depressão ?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7" name="CaixaDeTexto 26"/>
          <p:cNvSpPr txBox="1"/>
          <p:nvPr/>
        </p:nvSpPr>
        <p:spPr>
          <a:xfrm>
            <a:off x="4088218" y="1419622"/>
            <a:ext cx="2427998" cy="360040"/>
          </a:xfrm>
          <a:prstGeom prst="rect">
            <a:avLst/>
          </a:prstGeom>
        </p:spPr>
        <p:txBody>
          <a:bodyPr vert="horz" wrap="none" lIns="91440" tIns="45720" rIns="91440" bIns="45720" rtlCol="0">
            <a:normAutofit lnSpcReduction="10000"/>
          </a:bodyPr>
          <a:lstStyle/>
          <a:p>
            <a:pPr algn="ctr"/>
            <a:r>
              <a:rPr lang="pt-BR" sz="1800" smtClean="0">
                <a:solidFill>
                  <a:schemeClr val="tx1"/>
                </a:solidFill>
                <a:latin typeface="Prototype" pitchFamily="2" charset="0"/>
                <a:cs typeface="Prototype" pitchFamily="2" charset="0"/>
              </a:rPr>
              <a:t>Cometer suicídio</a:t>
            </a:r>
            <a:endParaRPr lang="pt-BR" sz="1800" dirty="0" smtClean="0">
              <a:solidFill>
                <a:schemeClr val="tx1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4139951" y="2731399"/>
            <a:ext cx="3456383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92500" lnSpcReduction="20000"/>
          </a:bodyPr>
          <a:lstStyle/>
          <a:p>
            <a:r>
              <a:rPr lang="pt-BR" sz="1800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(a)</a:t>
            </a:r>
            <a:r>
              <a:rPr lang="pt-BR" sz="1800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                    </a:t>
            </a:r>
            <a:r>
              <a:rPr lang="pt-BR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(</a:t>
            </a:r>
            <a:r>
              <a:rPr lang="pt-BR" smtClean="0">
                <a:solidFill>
                  <a:srgbClr val="FF0000"/>
                </a:solidFill>
                <a:latin typeface="Prototype" pitchFamily="2" charset="0"/>
                <a:cs typeface="Prototype" pitchFamily="2" charset="0"/>
              </a:rPr>
              <a:t>b)</a:t>
            </a:r>
            <a:r>
              <a:rPr lang="pt-BR" smtClean="0">
                <a:latin typeface="Prototype" pitchFamily="2" charset="0"/>
                <a:cs typeface="Prototype" pitchFamily="2" charset="0"/>
              </a:rPr>
              <a:t> </a:t>
            </a:r>
            <a:r>
              <a:rPr lang="pt-BR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              </a:t>
            </a:r>
            <a:r>
              <a:rPr lang="pt-BR" sz="2200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Todos com Depress.</a:t>
            </a:r>
            <a:endParaRPr lang="pt-BR">
              <a:solidFill>
                <a:srgbClr val="00B05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dirty="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4139952" y="3360235"/>
            <a:ext cx="3456382" cy="345542"/>
          </a:xfrm>
          <a:prstGeom prst="rect">
            <a:avLst/>
          </a:prstGeom>
        </p:spPr>
        <p:txBody>
          <a:bodyPr vert="horz" wrap="none" lIns="91440" tIns="45720" rIns="91440" bIns="45720" rtlCol="0">
            <a:normAutofit fontScale="92500" lnSpcReduction="10000"/>
          </a:bodyPr>
          <a:lstStyle/>
          <a:p>
            <a:r>
              <a:rPr lang="pt-BR" sz="1800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(c)                    (d)               </a:t>
            </a:r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Todos sem Depress.</a:t>
            </a:r>
            <a:r>
              <a:rPr lang="pt-BR" smtClean="0">
                <a:solidFill>
                  <a:srgbClr val="7030A0"/>
                </a:solidFill>
                <a:latin typeface="Prototype" pitchFamily="2" charset="0"/>
                <a:cs typeface="Prototype" pitchFamily="2" charset="0"/>
              </a:rPr>
              <a:t> </a:t>
            </a:r>
            <a:endParaRPr lang="pt-BR">
              <a:solidFill>
                <a:srgbClr val="00B050"/>
              </a:solidFill>
              <a:latin typeface="Prototype" pitchFamily="2" charset="0"/>
              <a:cs typeface="Prototype" pitchFamily="2" charset="0"/>
            </a:endParaRPr>
          </a:p>
          <a:p>
            <a:endParaRPr lang="pt-BR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  <a:p>
            <a:endParaRPr lang="pt-BR" sz="1800" dirty="0" smtClean="0">
              <a:solidFill>
                <a:srgbClr val="7030A0"/>
              </a:solidFill>
              <a:latin typeface="Prototype" pitchFamily="2" charset="0"/>
              <a:cs typeface="Prototype" pitchFamily="2" charset="0"/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3704533" y="3953024"/>
            <a:ext cx="156645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Todos que</a:t>
            </a:r>
          </a:p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cometereram</a:t>
            </a:r>
          </a:p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suicídio</a:t>
            </a:r>
            <a:endParaRPr lang="pt-BR"/>
          </a:p>
        </p:txBody>
      </p:sp>
      <p:sp>
        <p:nvSpPr>
          <p:cNvPr id="32" name="Retângulo 31"/>
          <p:cNvSpPr/>
          <p:nvPr/>
        </p:nvSpPr>
        <p:spPr>
          <a:xfrm>
            <a:off x="6905710" y="4169182"/>
            <a:ext cx="6773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mtClean="0">
                <a:solidFill>
                  <a:schemeClr val="accent6"/>
                </a:solidFill>
                <a:latin typeface="Prototype" pitchFamily="2" charset="0"/>
                <a:cs typeface="Prototype" pitchFamily="2" charset="0"/>
              </a:rPr>
              <a:t>Total</a:t>
            </a:r>
            <a:endParaRPr lang="pt-BR">
              <a:solidFill>
                <a:schemeClr val="accent6"/>
              </a:solidFill>
            </a:endParaRPr>
          </a:p>
        </p:txBody>
      </p:sp>
      <p:sp>
        <p:nvSpPr>
          <p:cNvPr id="39" name="Retângulo 38"/>
          <p:cNvSpPr/>
          <p:nvPr/>
        </p:nvSpPr>
        <p:spPr>
          <a:xfrm>
            <a:off x="5260539" y="3927368"/>
            <a:ext cx="155042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Todos que </a:t>
            </a:r>
          </a:p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não </a:t>
            </a:r>
          </a:p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cometereram</a:t>
            </a:r>
          </a:p>
          <a:p>
            <a:pPr algn="ctr"/>
            <a:r>
              <a:rPr lang="pt-BR" smtClean="0">
                <a:solidFill>
                  <a:srgbClr val="00B050"/>
                </a:solidFill>
                <a:latin typeface="Prototype" pitchFamily="2" charset="0"/>
                <a:cs typeface="Prototype" pitchFamily="2" charset="0"/>
              </a:rPr>
              <a:t>suicídio</a:t>
            </a:r>
            <a:endParaRPr lang="pt-BR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tângulo 2"/>
              <p:cNvSpPr/>
              <p:nvPr/>
            </p:nvSpPr>
            <p:spPr>
              <a:xfrm>
                <a:off x="988383" y="4027803"/>
                <a:ext cx="1982659" cy="10772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pt-BR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pt-BR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pt-BR" sz="2000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den>
                          </m:f>
                        </m:den>
                      </m:f>
                      <m:r>
                        <a:rPr lang="pt-BR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pt-BR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pt-BR" sz="20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pt-BR" sz="2000"/>
              </a:p>
            </p:txBody>
          </p:sp>
        </mc:Choice>
        <mc:Fallback>
          <p:sp>
            <p:nvSpPr>
              <p:cNvPr id="3" name="Retâ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8383" y="4027803"/>
                <a:ext cx="1982659" cy="10772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75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30" grpId="0"/>
      <p:bldP spid="31" grpId="0"/>
      <p:bldP spid="32" grpId="0"/>
      <p:bldP spid="39" grpId="0"/>
      <p:bldP spid="3" grpId="0"/>
    </p:bld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>
        <a:normAutofit/>
      </a:bodyPr>
      <a:lstStyle>
        <a:defPPr>
          <a:defRPr sz="1800" dirty="0" smtClean="0">
            <a:solidFill>
              <a:schemeClr val="tx1"/>
            </a:solidFill>
            <a:latin typeface="Prototype" pitchFamily="2" charset="0"/>
            <a:cs typeface="Prototype" pitchFamily="2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4002</TotalTime>
  <Words>634</Words>
  <Application>Microsoft Office PowerPoint</Application>
  <PresentationFormat>Apresentação na tela (16:9)</PresentationFormat>
  <Paragraphs>178</Paragraphs>
  <Slides>19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Cambria Math</vt:lpstr>
      <vt:lpstr>NewsGoth BT</vt:lpstr>
      <vt:lpstr>Prototype</vt:lpstr>
      <vt:lpstr>Tema do Office</vt:lpstr>
      <vt:lpstr>INTRODUÇÃO AO R E  ESTATÍSTICA BÁSICA: </vt:lpstr>
      <vt:lpstr>AGENDA/OBJETIVOS</vt:lpstr>
      <vt:lpstr>POPULAÇÃO E AMOSTRA</vt:lpstr>
      <vt:lpstr>QUI QUADRADO (χ_2)</vt:lpstr>
      <vt:lpstr>QUI QUADRADO (χ_2)</vt:lpstr>
      <vt:lpstr>QUI QUADRADO (χ_2)</vt:lpstr>
      <vt:lpstr>QUI QUADRADO (χ_2)</vt:lpstr>
      <vt:lpstr>ODDS RATIO (OR)</vt:lpstr>
      <vt:lpstr>ODDS RATIO (OR)</vt:lpstr>
      <vt:lpstr>ODDS RATIO (OR)</vt:lpstr>
      <vt:lpstr>DPLYR</vt:lpstr>
      <vt:lpstr>GGPLOT2</vt:lpstr>
      <vt:lpstr>EPITOOLS</vt:lpstr>
      <vt:lpstr>EPITOOLS</vt:lpstr>
      <vt:lpstr>Apresentação do PowerPoint</vt:lpstr>
      <vt:lpstr>Apresentação do PowerPoint</vt:lpstr>
      <vt:lpstr>REVISÃO</vt:lpstr>
      <vt:lpstr>Apresentação do PowerPoint</vt:lpstr>
      <vt:lpstr>REVISÃO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Luis Anunciacao</cp:lastModifiedBy>
  <cp:revision>38</cp:revision>
  <dcterms:modified xsi:type="dcterms:W3CDTF">2017-12-08T18:04:49Z</dcterms:modified>
</cp:coreProperties>
</file>